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6" r:id="rId5"/>
    <p:sldId id="257" r:id="rId6"/>
    <p:sldId id="258" r:id="rId7"/>
    <p:sldId id="259" r:id="rId8"/>
    <p:sldId id="260" r:id="rId9"/>
    <p:sldId id="261" r:id="rId10"/>
    <p:sldId id="263" r:id="rId11"/>
    <p:sldId id="262"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A1C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C702C-0F72-4B49-A610-AE899F92ED90}" v="82" dt="2021-07-11T17:23:06.29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60"/>
  </p:normalViewPr>
  <p:slideViewPr>
    <p:cSldViewPr snapToGrid="0">
      <p:cViewPr varScale="1">
        <p:scale>
          <a:sx n="68" d="100"/>
          <a:sy n="68" d="100"/>
        </p:scale>
        <p:origin x="5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87340-0BCC-422A-AD99-679C59296487}" type="datetimeFigureOut">
              <a:rPr lang="it-IT" smtClean="0"/>
              <a:t>12/07/2021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98591-8791-48A6-B913-8560CD9B274D}" type="slidenum">
              <a:rPr lang="it-IT" smtClean="0"/>
              <a:t>‹N›</a:t>
            </a:fld>
            <a:endParaRPr lang="it-IT"/>
          </a:p>
        </p:txBody>
      </p:sp>
    </p:spTree>
    <p:extLst>
      <p:ext uri="{BB962C8B-B14F-4D97-AF65-F5344CB8AC3E}">
        <p14:creationId xmlns:p14="http://schemas.microsoft.com/office/powerpoint/2010/main" val="3789743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D93BBB-87FB-4549-A6EF-F62EECC80BC2}"/>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C41D3A6-CFCD-4A5F-AA85-BE477D610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1893669-1D30-4AB4-8308-53F146654026}"/>
              </a:ext>
            </a:extLst>
          </p:cNvPr>
          <p:cNvSpPr>
            <a:spLocks noGrp="1"/>
          </p:cNvSpPr>
          <p:nvPr>
            <p:ph type="dt" sz="half" idx="10"/>
          </p:nvPr>
        </p:nvSpPr>
        <p:spPr/>
        <p:txBody>
          <a:bodyPr/>
          <a:lstStyle/>
          <a:p>
            <a:fld id="{55BF93F8-2430-4853-B0C2-C36DA7839EB1}" type="datetime1">
              <a:rPr lang="it-IT" smtClean="0"/>
              <a:t>12/07/2021</a:t>
            </a:fld>
            <a:endParaRPr lang="it-IT"/>
          </a:p>
        </p:txBody>
      </p:sp>
      <p:sp>
        <p:nvSpPr>
          <p:cNvPr id="5" name="Segnaposto piè di pagina 4">
            <a:extLst>
              <a:ext uri="{FF2B5EF4-FFF2-40B4-BE49-F238E27FC236}">
                <a16:creationId xmlns:a16="http://schemas.microsoft.com/office/drawing/2014/main" id="{949D1959-E480-4484-85C1-E0F4E06D81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7F8E7D8-219E-4BB6-A47D-77AEC16BF4E2}"/>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1942774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1CDEF9-337A-43DC-A000-A198E817AA9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C74A0F3-5216-4EAD-8B2E-2F037CD087B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A7E78B6-905F-45C0-8650-45A17044E1ED}"/>
              </a:ext>
            </a:extLst>
          </p:cNvPr>
          <p:cNvSpPr>
            <a:spLocks noGrp="1"/>
          </p:cNvSpPr>
          <p:nvPr>
            <p:ph type="dt" sz="half" idx="10"/>
          </p:nvPr>
        </p:nvSpPr>
        <p:spPr/>
        <p:txBody>
          <a:bodyPr/>
          <a:lstStyle/>
          <a:p>
            <a:fld id="{0EED5850-4416-4D3D-A79A-331D12E097D3}" type="datetime1">
              <a:rPr lang="it-IT" smtClean="0"/>
              <a:t>12/07/2021</a:t>
            </a:fld>
            <a:endParaRPr lang="it-IT"/>
          </a:p>
        </p:txBody>
      </p:sp>
      <p:sp>
        <p:nvSpPr>
          <p:cNvPr id="5" name="Segnaposto piè di pagina 4">
            <a:extLst>
              <a:ext uri="{FF2B5EF4-FFF2-40B4-BE49-F238E27FC236}">
                <a16:creationId xmlns:a16="http://schemas.microsoft.com/office/drawing/2014/main" id="{34D11D48-8E27-4C83-8855-037EBFEFB42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06BE826-39F9-46FD-8F2F-18E493583739}"/>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4189251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4093F74-0D3E-46D9-B274-01E5392D178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24FE287-26E6-421D-A765-3625564A43C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223CC8-2934-407D-BED9-BF6D212F2C25}"/>
              </a:ext>
            </a:extLst>
          </p:cNvPr>
          <p:cNvSpPr>
            <a:spLocks noGrp="1"/>
          </p:cNvSpPr>
          <p:nvPr>
            <p:ph type="dt" sz="half" idx="10"/>
          </p:nvPr>
        </p:nvSpPr>
        <p:spPr/>
        <p:txBody>
          <a:bodyPr/>
          <a:lstStyle/>
          <a:p>
            <a:fld id="{4BD53AB8-2FCE-4C99-B0DB-F78677234ADC}" type="datetime1">
              <a:rPr lang="it-IT" smtClean="0"/>
              <a:t>12/07/2021</a:t>
            </a:fld>
            <a:endParaRPr lang="it-IT"/>
          </a:p>
        </p:txBody>
      </p:sp>
      <p:sp>
        <p:nvSpPr>
          <p:cNvPr id="5" name="Segnaposto piè di pagina 4">
            <a:extLst>
              <a:ext uri="{FF2B5EF4-FFF2-40B4-BE49-F238E27FC236}">
                <a16:creationId xmlns:a16="http://schemas.microsoft.com/office/drawing/2014/main" id="{5F07F960-DB03-4AEC-A116-A71F11DFA4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1E5907E-8420-4262-B87C-85B73ABE1C5A}"/>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26027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23DE89-2BA8-4B5A-AC6C-E158656998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4ED797-1BC9-411D-B775-9F9164F08C3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AE8EDF-7201-4501-A49C-E0DC394874B9}"/>
              </a:ext>
            </a:extLst>
          </p:cNvPr>
          <p:cNvSpPr>
            <a:spLocks noGrp="1"/>
          </p:cNvSpPr>
          <p:nvPr>
            <p:ph type="dt" sz="half" idx="10"/>
          </p:nvPr>
        </p:nvSpPr>
        <p:spPr/>
        <p:txBody>
          <a:bodyPr/>
          <a:lstStyle/>
          <a:p>
            <a:fld id="{B7A2D6A4-C22B-43C8-A9A6-11AD4F4A7DC4}" type="datetime1">
              <a:rPr lang="it-IT" smtClean="0"/>
              <a:t>12/07/2021</a:t>
            </a:fld>
            <a:endParaRPr lang="it-IT"/>
          </a:p>
        </p:txBody>
      </p:sp>
      <p:sp>
        <p:nvSpPr>
          <p:cNvPr id="5" name="Segnaposto piè di pagina 4">
            <a:extLst>
              <a:ext uri="{FF2B5EF4-FFF2-40B4-BE49-F238E27FC236}">
                <a16:creationId xmlns:a16="http://schemas.microsoft.com/office/drawing/2014/main" id="{55BE7B98-F30C-463C-96D1-B95E22817B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7F463B8-F7A0-4DDD-BE18-0A3424C5C2E3}"/>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5351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853D41-6E3A-4FFB-99A4-7151C0A59CD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EB88AC1-BA99-4F26-A5F9-E97DCAF918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CAE62C6-9256-4EF8-BFB6-C954890B7546}"/>
              </a:ext>
            </a:extLst>
          </p:cNvPr>
          <p:cNvSpPr>
            <a:spLocks noGrp="1"/>
          </p:cNvSpPr>
          <p:nvPr>
            <p:ph type="dt" sz="half" idx="10"/>
          </p:nvPr>
        </p:nvSpPr>
        <p:spPr/>
        <p:txBody>
          <a:bodyPr/>
          <a:lstStyle/>
          <a:p>
            <a:fld id="{9F61C68E-7E03-4D8D-AA95-E4555EB3C524}" type="datetime1">
              <a:rPr lang="it-IT" smtClean="0"/>
              <a:t>12/07/2021</a:t>
            </a:fld>
            <a:endParaRPr lang="it-IT"/>
          </a:p>
        </p:txBody>
      </p:sp>
      <p:sp>
        <p:nvSpPr>
          <p:cNvPr id="5" name="Segnaposto piè di pagina 4">
            <a:extLst>
              <a:ext uri="{FF2B5EF4-FFF2-40B4-BE49-F238E27FC236}">
                <a16:creationId xmlns:a16="http://schemas.microsoft.com/office/drawing/2014/main" id="{B8243D08-6386-458B-B79A-6A4AA7F8D13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23F16F-355C-452E-907F-524706BAC693}"/>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386057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84AD04-C13F-4A47-80C7-F846DDCA5CD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E42022D-803E-4C23-B40B-52BCEF420B5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05C2F9B-D8C2-4C0A-BC33-E68C2B22605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24F415F-F5E8-4813-9E0B-A5F0F068525C}"/>
              </a:ext>
            </a:extLst>
          </p:cNvPr>
          <p:cNvSpPr>
            <a:spLocks noGrp="1"/>
          </p:cNvSpPr>
          <p:nvPr>
            <p:ph type="dt" sz="half" idx="10"/>
          </p:nvPr>
        </p:nvSpPr>
        <p:spPr/>
        <p:txBody>
          <a:bodyPr/>
          <a:lstStyle/>
          <a:p>
            <a:fld id="{F864503A-40B0-48C5-9BE5-CB0A58F9ED83}" type="datetime1">
              <a:rPr lang="it-IT" smtClean="0"/>
              <a:t>12/07/2021</a:t>
            </a:fld>
            <a:endParaRPr lang="it-IT"/>
          </a:p>
        </p:txBody>
      </p:sp>
      <p:sp>
        <p:nvSpPr>
          <p:cNvPr id="6" name="Segnaposto piè di pagina 5">
            <a:extLst>
              <a:ext uri="{FF2B5EF4-FFF2-40B4-BE49-F238E27FC236}">
                <a16:creationId xmlns:a16="http://schemas.microsoft.com/office/drawing/2014/main" id="{E6FA5C76-0CCF-4FCD-8FAA-A0B22433EE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205342F-6911-4794-BCA8-8D27F2368C13}"/>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317398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C093C1-4FF2-44FD-9624-25BE4324981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7916B04-2907-4442-861A-9AF579019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3A4F139-AF17-4A94-B1F2-CDC05DDC76A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2F1A627-216C-4C41-9941-2646B1AE1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454F07F-B8C2-4A72-8998-9E58AF017C2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BA9900D-1C59-4BF0-8B17-AE4E5CD1324A}"/>
              </a:ext>
            </a:extLst>
          </p:cNvPr>
          <p:cNvSpPr>
            <a:spLocks noGrp="1"/>
          </p:cNvSpPr>
          <p:nvPr>
            <p:ph type="dt" sz="half" idx="10"/>
          </p:nvPr>
        </p:nvSpPr>
        <p:spPr/>
        <p:txBody>
          <a:bodyPr/>
          <a:lstStyle/>
          <a:p>
            <a:fld id="{4AF6C561-5CCC-4781-AE60-9A121BEAF01D}" type="datetime1">
              <a:rPr lang="it-IT" smtClean="0"/>
              <a:t>12/07/2021</a:t>
            </a:fld>
            <a:endParaRPr lang="it-IT"/>
          </a:p>
        </p:txBody>
      </p:sp>
      <p:sp>
        <p:nvSpPr>
          <p:cNvPr id="8" name="Segnaposto piè di pagina 7">
            <a:extLst>
              <a:ext uri="{FF2B5EF4-FFF2-40B4-BE49-F238E27FC236}">
                <a16:creationId xmlns:a16="http://schemas.microsoft.com/office/drawing/2014/main" id="{DF86CDBC-CB57-4B93-9A96-2DA0C89D719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D178A4F-BB65-41E5-9577-39D7E91C79F2}"/>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1639992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B2DEF8-26DF-49AF-9993-1455A0B00B5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6EF4732-623E-4E89-B07F-38DE739FCA1D}"/>
              </a:ext>
            </a:extLst>
          </p:cNvPr>
          <p:cNvSpPr>
            <a:spLocks noGrp="1"/>
          </p:cNvSpPr>
          <p:nvPr>
            <p:ph type="dt" sz="half" idx="10"/>
          </p:nvPr>
        </p:nvSpPr>
        <p:spPr/>
        <p:txBody>
          <a:bodyPr/>
          <a:lstStyle/>
          <a:p>
            <a:fld id="{515D731D-5540-472A-8249-F35B48E532CD}" type="datetime1">
              <a:rPr lang="it-IT" smtClean="0"/>
              <a:t>12/07/2021</a:t>
            </a:fld>
            <a:endParaRPr lang="it-IT"/>
          </a:p>
        </p:txBody>
      </p:sp>
      <p:sp>
        <p:nvSpPr>
          <p:cNvPr id="4" name="Segnaposto piè di pagina 3">
            <a:extLst>
              <a:ext uri="{FF2B5EF4-FFF2-40B4-BE49-F238E27FC236}">
                <a16:creationId xmlns:a16="http://schemas.microsoft.com/office/drawing/2014/main" id="{8ACA3BDB-5E96-4032-A94C-1C2FC790B43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00906CC-C47C-4A9C-BE23-EA1BFA97D653}"/>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198965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D2A9A6E-95D5-484A-BDC3-82BA73E9E8C3}"/>
              </a:ext>
            </a:extLst>
          </p:cNvPr>
          <p:cNvSpPr>
            <a:spLocks noGrp="1"/>
          </p:cNvSpPr>
          <p:nvPr>
            <p:ph type="dt" sz="half" idx="10"/>
          </p:nvPr>
        </p:nvSpPr>
        <p:spPr/>
        <p:txBody>
          <a:bodyPr/>
          <a:lstStyle/>
          <a:p>
            <a:fld id="{46DDBA44-EC9B-461A-91FE-02BBE7091555}" type="datetime1">
              <a:rPr lang="it-IT" smtClean="0"/>
              <a:t>12/07/2021</a:t>
            </a:fld>
            <a:endParaRPr lang="it-IT"/>
          </a:p>
        </p:txBody>
      </p:sp>
      <p:sp>
        <p:nvSpPr>
          <p:cNvPr id="3" name="Segnaposto piè di pagina 2">
            <a:extLst>
              <a:ext uri="{FF2B5EF4-FFF2-40B4-BE49-F238E27FC236}">
                <a16:creationId xmlns:a16="http://schemas.microsoft.com/office/drawing/2014/main" id="{73D29AC9-F931-4709-800C-F19D3AEE853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035070B-72A2-4B52-91F4-541EF331E90F}"/>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13776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95B6AF-3C54-430D-A91A-5E4D8650E62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1FCCA01-F618-427C-9E3F-F02779A0E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57F870A-3096-43E3-B57A-585B72757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C78A79-B0E5-4BB0-A440-319B79E2D3AC}"/>
              </a:ext>
            </a:extLst>
          </p:cNvPr>
          <p:cNvSpPr>
            <a:spLocks noGrp="1"/>
          </p:cNvSpPr>
          <p:nvPr>
            <p:ph type="dt" sz="half" idx="10"/>
          </p:nvPr>
        </p:nvSpPr>
        <p:spPr/>
        <p:txBody>
          <a:bodyPr/>
          <a:lstStyle/>
          <a:p>
            <a:fld id="{9B46ACB6-7894-45EB-9DC6-847091E0DD33}" type="datetime1">
              <a:rPr lang="it-IT" smtClean="0"/>
              <a:t>12/07/2021</a:t>
            </a:fld>
            <a:endParaRPr lang="it-IT"/>
          </a:p>
        </p:txBody>
      </p:sp>
      <p:sp>
        <p:nvSpPr>
          <p:cNvPr id="6" name="Segnaposto piè di pagina 5">
            <a:extLst>
              <a:ext uri="{FF2B5EF4-FFF2-40B4-BE49-F238E27FC236}">
                <a16:creationId xmlns:a16="http://schemas.microsoft.com/office/drawing/2014/main" id="{9C2F3847-5141-4A2C-98D8-813F79E9412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50C393-7816-4A0D-BD17-ED6B55C1C894}"/>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1690742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04E4C-689B-4168-9030-FB560C28A07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9B1C5BA-2A7E-4D9E-A2F9-E6E86DAEA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3626D64-41A9-41C1-AEDC-5404EA95D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4A66D53-1F34-4A51-B83B-C8D0701D7ECB}"/>
              </a:ext>
            </a:extLst>
          </p:cNvPr>
          <p:cNvSpPr>
            <a:spLocks noGrp="1"/>
          </p:cNvSpPr>
          <p:nvPr>
            <p:ph type="dt" sz="half" idx="10"/>
          </p:nvPr>
        </p:nvSpPr>
        <p:spPr/>
        <p:txBody>
          <a:bodyPr/>
          <a:lstStyle/>
          <a:p>
            <a:fld id="{DBF7C61D-0D46-4D99-87B7-BBDC834191FF}" type="datetime1">
              <a:rPr lang="it-IT" smtClean="0"/>
              <a:t>12/07/2021</a:t>
            </a:fld>
            <a:endParaRPr lang="it-IT"/>
          </a:p>
        </p:txBody>
      </p:sp>
      <p:sp>
        <p:nvSpPr>
          <p:cNvPr id="6" name="Segnaposto piè di pagina 5">
            <a:extLst>
              <a:ext uri="{FF2B5EF4-FFF2-40B4-BE49-F238E27FC236}">
                <a16:creationId xmlns:a16="http://schemas.microsoft.com/office/drawing/2014/main" id="{39EA7587-D5C7-45DC-BEF3-52A1F22625C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708AB41-5671-4E28-AE6B-E5CA44746340}"/>
              </a:ext>
            </a:extLst>
          </p:cNvPr>
          <p:cNvSpPr>
            <a:spLocks noGrp="1"/>
          </p:cNvSpPr>
          <p:nvPr>
            <p:ph type="sldNum" sz="quarter" idx="12"/>
          </p:nvPr>
        </p:nvSpPr>
        <p:spPr/>
        <p:txBody>
          <a:bodyPr/>
          <a:lstStyle/>
          <a:p>
            <a:fld id="{196EDBE4-D955-4443-AF65-CAA328808EB8}" type="slidenum">
              <a:rPr lang="it-IT" smtClean="0"/>
              <a:t>‹N›</a:t>
            </a:fld>
            <a:endParaRPr lang="it-IT"/>
          </a:p>
        </p:txBody>
      </p:sp>
    </p:spTree>
    <p:extLst>
      <p:ext uri="{BB962C8B-B14F-4D97-AF65-F5344CB8AC3E}">
        <p14:creationId xmlns:p14="http://schemas.microsoft.com/office/powerpoint/2010/main" val="10296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58C5089-3679-4A3F-B551-39B5C2DAB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BF1FBBE-97DA-4449-A21B-3CD40C52D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672BD9F-7A4F-4D37-BA1B-1E001ACC9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F4051-4897-40BB-BBA4-50B9D00B2CF9}" type="datetime1">
              <a:rPr lang="it-IT" smtClean="0"/>
              <a:t>12/07/2021</a:t>
            </a:fld>
            <a:endParaRPr lang="it-IT"/>
          </a:p>
        </p:txBody>
      </p:sp>
      <p:sp>
        <p:nvSpPr>
          <p:cNvPr id="5" name="Segnaposto piè di pagina 4">
            <a:extLst>
              <a:ext uri="{FF2B5EF4-FFF2-40B4-BE49-F238E27FC236}">
                <a16:creationId xmlns:a16="http://schemas.microsoft.com/office/drawing/2014/main" id="{67BCAD33-57D9-42AD-A844-602DF15CE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8A7DD8D-24FF-4914-B82B-D04ABC492C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EDBE4-D955-4443-AF65-CAA328808EB8}" type="slidenum">
              <a:rPr lang="it-IT" smtClean="0"/>
              <a:t>‹N›</a:t>
            </a:fld>
            <a:endParaRPr lang="it-IT"/>
          </a:p>
        </p:txBody>
      </p:sp>
    </p:spTree>
    <p:extLst>
      <p:ext uri="{BB962C8B-B14F-4D97-AF65-F5344CB8AC3E}">
        <p14:creationId xmlns:p14="http://schemas.microsoft.com/office/powerpoint/2010/main" val="2680594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6">
            <a:extLst>
              <a:ext uri="{FF2B5EF4-FFF2-40B4-BE49-F238E27FC236}">
                <a16:creationId xmlns:a16="http://schemas.microsoft.com/office/drawing/2014/main" id="{69BCFDEA-A093-4516-AA1F-A5A553D595A6}"/>
              </a:ext>
            </a:extLst>
          </p:cNvPr>
          <p:cNvSpPr>
            <a:spLocks noGrp="1"/>
          </p:cNvSpPr>
          <p:nvPr>
            <p:ph type="ctrTitle"/>
          </p:nvPr>
        </p:nvSpPr>
        <p:spPr>
          <a:xfrm>
            <a:off x="739286" y="776562"/>
            <a:ext cx="10450329" cy="2021486"/>
          </a:xfrm>
        </p:spPr>
        <p:txBody>
          <a:bodyPr vert="horz" lIns="91440" tIns="45720" rIns="91440" bIns="45720" rtlCol="0" anchor="t">
            <a:normAutofit/>
          </a:bodyPr>
          <a:lstStyle/>
          <a:p>
            <a:pPr algn="l"/>
            <a:r>
              <a:rPr lang="en-US" sz="4400" b="1" i="1" dirty="0">
                <a:solidFill>
                  <a:schemeClr val="accent1">
                    <a:lumMod val="75000"/>
                  </a:schemeClr>
                </a:solidFill>
                <a:latin typeface="Montserrat Light" panose="00000400000000000000" pitchFamily="2" charset="0"/>
              </a:rPr>
              <a:t>Human Computer Interaction Project</a:t>
            </a:r>
          </a:p>
        </p:txBody>
      </p:sp>
      <p:pic>
        <p:nvPicPr>
          <p:cNvPr id="9" name="Immagine 8">
            <a:extLst>
              <a:ext uri="{FF2B5EF4-FFF2-40B4-BE49-F238E27FC236}">
                <a16:creationId xmlns:a16="http://schemas.microsoft.com/office/drawing/2014/main" id="{6FE6C683-6682-40F7-B1A2-5B13B130A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018" y="1787305"/>
            <a:ext cx="4442140" cy="4012254"/>
          </a:xfrm>
          <a:prstGeom prst="rect">
            <a:avLst/>
          </a:prstGeom>
        </p:spPr>
      </p:pic>
      <p:sp>
        <p:nvSpPr>
          <p:cNvPr id="10" name="Sottotitolo 2">
            <a:extLst>
              <a:ext uri="{FF2B5EF4-FFF2-40B4-BE49-F238E27FC236}">
                <a16:creationId xmlns:a16="http://schemas.microsoft.com/office/drawing/2014/main" id="{0C241031-257B-46C6-89DD-10BF9EBA35C1}"/>
              </a:ext>
            </a:extLst>
          </p:cNvPr>
          <p:cNvSpPr>
            <a:spLocks noGrp="1"/>
          </p:cNvSpPr>
          <p:nvPr>
            <p:ph type="subTitle" idx="1"/>
          </p:nvPr>
        </p:nvSpPr>
        <p:spPr>
          <a:xfrm>
            <a:off x="739285" y="3429000"/>
            <a:ext cx="4690554" cy="2021940"/>
          </a:xfrm>
        </p:spPr>
        <p:txBody>
          <a:bodyPr vert="horz" lIns="91440" tIns="45720" rIns="91440" bIns="45720" numCol="1" rtlCol="0">
            <a:noAutofit/>
          </a:bodyPr>
          <a:lstStyle/>
          <a:p>
            <a:pPr lvl="1" algn="l">
              <a:lnSpc>
                <a:spcPct val="110000"/>
              </a:lnSpc>
            </a:pPr>
            <a:r>
              <a:rPr lang="en-US" sz="1600" b="0" dirty="0">
                <a:latin typeface="Montserrat" panose="00000500000000000000" pitchFamily="2" charset="0"/>
              </a:rPr>
              <a:t>Project by:</a:t>
            </a:r>
          </a:p>
          <a:p>
            <a:pPr lvl="2" algn="l">
              <a:lnSpc>
                <a:spcPct val="110000"/>
              </a:lnSpc>
            </a:pPr>
            <a:r>
              <a:rPr lang="en-US" sz="1600" b="0" dirty="0">
                <a:latin typeface="Montserrat" panose="00000500000000000000" pitchFamily="2" charset="0"/>
              </a:rPr>
              <a:t>Gianluca </a:t>
            </a:r>
            <a:r>
              <a:rPr lang="en-US" sz="1600" b="0" dirty="0" err="1">
                <a:latin typeface="Montserrat" panose="00000500000000000000" pitchFamily="2" charset="0"/>
              </a:rPr>
              <a:t>Pulicati</a:t>
            </a:r>
            <a:r>
              <a:rPr lang="en-US" sz="1600" b="0" dirty="0">
                <a:latin typeface="Montserrat" panose="00000500000000000000" pitchFamily="2" charset="0"/>
              </a:rPr>
              <a:t>        </a:t>
            </a:r>
            <a:r>
              <a:rPr lang="it-IT" sz="1600" b="0" i="0" dirty="0">
                <a:solidFill>
                  <a:srgbClr val="000000"/>
                </a:solidFill>
                <a:effectLst/>
                <a:latin typeface="verdana" panose="020B0604030504040204" pitchFamily="34" charset="0"/>
              </a:rPr>
              <a:t>1708686</a:t>
            </a:r>
            <a:br>
              <a:rPr lang="en-US" sz="1600" b="0" dirty="0">
                <a:latin typeface="Montserrat" panose="00000500000000000000" pitchFamily="2" charset="0"/>
              </a:rPr>
            </a:br>
            <a:r>
              <a:rPr lang="en-US" sz="1600" b="0" dirty="0">
                <a:latin typeface="Montserrat" panose="00000500000000000000" pitchFamily="2" charset="0"/>
              </a:rPr>
              <a:t>Loris D’Amico              </a:t>
            </a:r>
            <a:r>
              <a:rPr lang="it-IT" sz="1600" b="0" i="0" dirty="0">
                <a:solidFill>
                  <a:srgbClr val="000000"/>
                </a:solidFill>
                <a:effectLst/>
                <a:latin typeface="verdana" panose="020B0604030504040204" pitchFamily="34" charset="0"/>
              </a:rPr>
              <a:t>1678203</a:t>
            </a:r>
            <a:br>
              <a:rPr lang="en-US" sz="1600" b="0" dirty="0">
                <a:latin typeface="Montserrat" panose="00000500000000000000" pitchFamily="2" charset="0"/>
              </a:rPr>
            </a:br>
            <a:r>
              <a:rPr lang="en-US" sz="1600" b="0" dirty="0" err="1">
                <a:latin typeface="Montserrat" panose="00000500000000000000" pitchFamily="2" charset="0"/>
              </a:rPr>
              <a:t>Vasile</a:t>
            </a:r>
            <a:r>
              <a:rPr lang="en-US" sz="1600" b="0" dirty="0">
                <a:latin typeface="Montserrat" panose="00000500000000000000" pitchFamily="2" charset="0"/>
              </a:rPr>
              <a:t> </a:t>
            </a:r>
            <a:r>
              <a:rPr lang="en-US" sz="1600" b="0" dirty="0" err="1">
                <a:latin typeface="Montserrat" panose="00000500000000000000" pitchFamily="2" charset="0"/>
              </a:rPr>
              <a:t>Vladut</a:t>
            </a:r>
            <a:r>
              <a:rPr lang="en-US" sz="1600" b="0" dirty="0">
                <a:latin typeface="Montserrat" panose="00000500000000000000" pitchFamily="2" charset="0"/>
              </a:rPr>
              <a:t> </a:t>
            </a:r>
            <a:r>
              <a:rPr lang="en-US" sz="1600" b="0" dirty="0" err="1">
                <a:latin typeface="Montserrat" panose="00000500000000000000" pitchFamily="2" charset="0"/>
              </a:rPr>
              <a:t>Gorea</a:t>
            </a:r>
            <a:r>
              <a:rPr lang="en-US" sz="1600" b="0">
                <a:latin typeface="Montserrat" panose="00000500000000000000" pitchFamily="2" charset="0"/>
              </a:rPr>
              <a:t>   </a:t>
            </a:r>
            <a:r>
              <a:rPr lang="it-IT" sz="1600" b="0" i="0">
                <a:solidFill>
                  <a:srgbClr val="000000"/>
                </a:solidFill>
                <a:effectLst/>
                <a:latin typeface="verdana" panose="020B0604030504040204" pitchFamily="34" charset="0"/>
              </a:rPr>
              <a:t>1695720</a:t>
            </a:r>
            <a:endParaRPr lang="en-US" sz="1600" dirty="0">
              <a:latin typeface="Montserrat" panose="00000500000000000000" pitchFamily="2" charset="0"/>
            </a:endParaRPr>
          </a:p>
          <a:p>
            <a:pPr lvl="1" algn="l">
              <a:lnSpc>
                <a:spcPct val="110000"/>
              </a:lnSpc>
            </a:pPr>
            <a:r>
              <a:rPr lang="en-US" sz="1600" dirty="0">
                <a:latin typeface="Montserrat" panose="00000500000000000000" pitchFamily="2" charset="0"/>
              </a:rPr>
              <a:t>Professors:</a:t>
            </a:r>
          </a:p>
          <a:p>
            <a:pPr lvl="2" algn="l">
              <a:lnSpc>
                <a:spcPct val="110000"/>
              </a:lnSpc>
            </a:pPr>
            <a:r>
              <a:rPr lang="en-US" sz="1600" b="0" dirty="0" err="1">
                <a:latin typeface="Montserrat" panose="00000500000000000000" pitchFamily="2" charset="0"/>
              </a:rPr>
              <a:t>Tiziana</a:t>
            </a:r>
            <a:r>
              <a:rPr lang="en-US" sz="1600" b="0" dirty="0">
                <a:latin typeface="Montserrat" panose="00000500000000000000" pitchFamily="2" charset="0"/>
              </a:rPr>
              <a:t> </a:t>
            </a:r>
            <a:r>
              <a:rPr lang="en-US" sz="1600" b="0" dirty="0" err="1">
                <a:latin typeface="Montserrat" panose="00000500000000000000" pitchFamily="2" charset="0"/>
              </a:rPr>
              <a:t>Catarci</a:t>
            </a:r>
            <a:br>
              <a:rPr lang="en-US" sz="1600" b="0" dirty="0">
                <a:latin typeface="Montserrat" panose="00000500000000000000" pitchFamily="2" charset="0"/>
              </a:rPr>
            </a:br>
            <a:r>
              <a:rPr lang="en-US" sz="1600" b="0" dirty="0">
                <a:latin typeface="Montserrat" panose="00000500000000000000" pitchFamily="2" charset="0"/>
              </a:rPr>
              <a:t>Valeria Mirabella</a:t>
            </a:r>
          </a:p>
        </p:txBody>
      </p:sp>
      <p:sp>
        <p:nvSpPr>
          <p:cNvPr id="11" name="Sottotitolo 2">
            <a:extLst>
              <a:ext uri="{FF2B5EF4-FFF2-40B4-BE49-F238E27FC236}">
                <a16:creationId xmlns:a16="http://schemas.microsoft.com/office/drawing/2014/main" id="{3791E8C0-3403-4D86-800A-2C821779A39B}"/>
              </a:ext>
            </a:extLst>
          </p:cNvPr>
          <p:cNvSpPr txBox="1">
            <a:spLocks/>
          </p:cNvSpPr>
          <p:nvPr/>
        </p:nvSpPr>
        <p:spPr>
          <a:xfrm>
            <a:off x="739286" y="2469823"/>
            <a:ext cx="7092815" cy="858783"/>
          </a:xfrm>
          <a:prstGeom prst="rect">
            <a:avLst/>
          </a:prstGeom>
        </p:spPr>
        <p:txBody>
          <a:bodyPr vert="horz" lIns="91440" tIns="45720" rIns="91440" bIns="45720" numCol="1"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Tx/>
              <a:buNone/>
              <a:defRPr sz="2000" b="1"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Tx/>
              <a:buNone/>
              <a:defRPr sz="1600" b="1"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0" i="0" dirty="0">
                <a:effectLst/>
                <a:latin typeface="Montserrat" panose="00000500000000000000" pitchFamily="2" charset="0"/>
              </a:rPr>
              <a:t>Master of Science in Engineering in Computer Science </a:t>
            </a:r>
          </a:p>
          <a:p>
            <a:r>
              <a:rPr lang="it-IT" sz="1600" dirty="0" err="1">
                <a:latin typeface="Montserrat" panose="00000500000000000000" pitchFamily="2" charset="0"/>
              </a:rPr>
              <a:t>Accademic</a:t>
            </a:r>
            <a:r>
              <a:rPr lang="it-IT" sz="1600" dirty="0">
                <a:latin typeface="Montserrat" panose="00000500000000000000" pitchFamily="2" charset="0"/>
              </a:rPr>
              <a:t> </a:t>
            </a:r>
            <a:r>
              <a:rPr lang="it-IT" sz="1600" dirty="0" err="1">
                <a:latin typeface="Montserrat" panose="00000500000000000000" pitchFamily="2" charset="0"/>
              </a:rPr>
              <a:t>year</a:t>
            </a:r>
            <a:r>
              <a:rPr lang="it-IT" sz="1600" dirty="0">
                <a:latin typeface="Montserrat" panose="00000500000000000000" pitchFamily="2" charset="0"/>
              </a:rPr>
              <a:t>: 2020/2021</a:t>
            </a:r>
            <a:endParaRPr lang="it-IT" sz="1600" b="0" dirty="0">
              <a:latin typeface="Montserrat" panose="00000500000000000000" pitchFamily="2" charset="0"/>
            </a:endParaRPr>
          </a:p>
        </p:txBody>
      </p:sp>
    </p:spTree>
    <p:extLst>
      <p:ext uri="{BB962C8B-B14F-4D97-AF65-F5344CB8AC3E}">
        <p14:creationId xmlns:p14="http://schemas.microsoft.com/office/powerpoint/2010/main" val="352597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2C5BA8-696A-45DE-A697-3701EED9DE0B}"/>
              </a:ext>
            </a:extLst>
          </p:cNvPr>
          <p:cNvSpPr>
            <a:spLocks noGrp="1"/>
          </p:cNvSpPr>
          <p:nvPr>
            <p:ph type="title"/>
          </p:nvPr>
        </p:nvSpPr>
        <p:spPr>
          <a:xfrm>
            <a:off x="647161" y="269402"/>
            <a:ext cx="10515600" cy="1325563"/>
          </a:xfrm>
        </p:spPr>
        <p:txBody>
          <a:bodyPr/>
          <a:lstStyle/>
          <a:p>
            <a:r>
              <a:rPr lang="en-US" b="1" i="1" dirty="0">
                <a:solidFill>
                  <a:schemeClr val="accent1">
                    <a:lumMod val="75000"/>
                  </a:schemeClr>
                </a:solidFill>
                <a:latin typeface="Montserrat Light" panose="00000400000000000000" pitchFamily="2" charset="0"/>
              </a:rPr>
              <a:t>Questionnaire</a:t>
            </a:r>
            <a:endParaRPr lang="en-US" dirty="0"/>
          </a:p>
        </p:txBody>
      </p:sp>
      <p:pic>
        <p:nvPicPr>
          <p:cNvPr id="5" name="Immagine 4">
            <a:extLst>
              <a:ext uri="{FF2B5EF4-FFF2-40B4-BE49-F238E27FC236}">
                <a16:creationId xmlns:a16="http://schemas.microsoft.com/office/drawing/2014/main" id="{57084A9A-729F-41D1-9705-430DC8676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61" y="1563215"/>
            <a:ext cx="5616069" cy="4929660"/>
          </a:xfrm>
          <a:prstGeom prst="rect">
            <a:avLst/>
          </a:prstGeom>
        </p:spPr>
      </p:pic>
      <p:cxnSp>
        <p:nvCxnSpPr>
          <p:cNvPr id="6" name="Connettore diritto 5">
            <a:extLst>
              <a:ext uri="{FF2B5EF4-FFF2-40B4-BE49-F238E27FC236}">
                <a16:creationId xmlns:a16="http://schemas.microsoft.com/office/drawing/2014/main" id="{F08C2670-AA30-4E70-A2C0-705AB24CD656}"/>
              </a:ext>
            </a:extLst>
          </p:cNvPr>
          <p:cNvCxnSpPr>
            <a:cxnSpLocks/>
          </p:cNvCxnSpPr>
          <p:nvPr/>
        </p:nvCxnSpPr>
        <p:spPr>
          <a:xfrm>
            <a:off x="6353175" y="1690688"/>
            <a:ext cx="0" cy="439578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6C83F62C-B70E-4E7D-808C-9D152BEEC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42" y="1393909"/>
            <a:ext cx="4801697" cy="2989735"/>
          </a:xfrm>
          <a:prstGeom prst="rect">
            <a:avLst/>
          </a:prstGeom>
        </p:spPr>
      </p:pic>
      <p:sp>
        <p:nvSpPr>
          <p:cNvPr id="10" name="CasellaDiTesto 9">
            <a:extLst>
              <a:ext uri="{FF2B5EF4-FFF2-40B4-BE49-F238E27FC236}">
                <a16:creationId xmlns:a16="http://schemas.microsoft.com/office/drawing/2014/main" id="{9C3D2472-BC9D-472A-B247-80CCA681FFB1}"/>
              </a:ext>
            </a:extLst>
          </p:cNvPr>
          <p:cNvSpPr txBox="1"/>
          <p:nvPr/>
        </p:nvSpPr>
        <p:spPr>
          <a:xfrm>
            <a:off x="6970043" y="4028045"/>
            <a:ext cx="4488531" cy="1569660"/>
          </a:xfrm>
          <a:prstGeom prst="rect">
            <a:avLst/>
          </a:prstGeom>
          <a:noFill/>
        </p:spPr>
        <p:txBody>
          <a:bodyPr wrap="square" rtlCol="0">
            <a:spAutoFit/>
          </a:bodyPr>
          <a:lstStyle/>
          <a:p>
            <a:r>
              <a:rPr lang="en-US" sz="1600" dirty="0">
                <a:latin typeface="Montserrat" panose="00000500000000000000" pitchFamily="2" charset="0"/>
              </a:rPr>
              <a:t>So, beside having almost the entire interviewers studying in Sapienza, they span from being students who have done the bachelor and stayed for Master to Master’s students who did their bachelor in other universities.</a:t>
            </a:r>
          </a:p>
        </p:txBody>
      </p:sp>
      <p:grpSp>
        <p:nvGrpSpPr>
          <p:cNvPr id="12" name="Gruppo 11">
            <a:extLst>
              <a:ext uri="{FF2B5EF4-FFF2-40B4-BE49-F238E27FC236}">
                <a16:creationId xmlns:a16="http://schemas.microsoft.com/office/drawing/2014/main" id="{3208049E-2B62-4B55-BF31-376F5926CE23}"/>
              </a:ext>
            </a:extLst>
          </p:cNvPr>
          <p:cNvGrpSpPr/>
          <p:nvPr/>
        </p:nvGrpSpPr>
        <p:grpSpPr>
          <a:xfrm>
            <a:off x="-52960" y="6047754"/>
            <a:ext cx="12192000" cy="818970"/>
            <a:chOff x="0" y="6047754"/>
            <a:chExt cx="12192000" cy="818970"/>
          </a:xfrm>
        </p:grpSpPr>
        <p:sp>
          <p:nvSpPr>
            <p:cNvPr id="13" name="Segnaposto contenuto 2">
              <a:extLst>
                <a:ext uri="{FF2B5EF4-FFF2-40B4-BE49-F238E27FC236}">
                  <a16:creationId xmlns:a16="http://schemas.microsoft.com/office/drawing/2014/main" id="{1C95A205-D057-4E1F-9CC7-E75869FB23E0}"/>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4" name="Rettangolo con angoli arrotondati 13">
              <a:extLst>
                <a:ext uri="{FF2B5EF4-FFF2-40B4-BE49-F238E27FC236}">
                  <a16:creationId xmlns:a16="http://schemas.microsoft.com/office/drawing/2014/main" id="{BD675BB7-8644-4EBA-BC89-F95029CB4D68}"/>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412272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CE3C2C-A0C7-4B51-8687-28CDF40335C8}"/>
              </a:ext>
            </a:extLst>
          </p:cNvPr>
          <p:cNvSpPr>
            <a:spLocks noGrp="1"/>
          </p:cNvSpPr>
          <p:nvPr>
            <p:ph type="title"/>
          </p:nvPr>
        </p:nvSpPr>
        <p:spPr>
          <a:xfrm>
            <a:off x="733425" y="290512"/>
            <a:ext cx="10515600" cy="1325563"/>
          </a:xfrm>
        </p:spPr>
        <p:txBody>
          <a:bodyPr/>
          <a:lstStyle/>
          <a:p>
            <a:r>
              <a:rPr lang="en-US" b="1" i="1" dirty="0">
                <a:solidFill>
                  <a:schemeClr val="accent1">
                    <a:lumMod val="75000"/>
                  </a:schemeClr>
                </a:solidFill>
                <a:latin typeface="Montserrat Light" panose="00000400000000000000" pitchFamily="2" charset="0"/>
              </a:rPr>
              <a:t>Questionnaire</a:t>
            </a:r>
            <a:endParaRPr lang="en-US" dirty="0"/>
          </a:p>
        </p:txBody>
      </p:sp>
      <p:pic>
        <p:nvPicPr>
          <p:cNvPr id="5" name="Segnaposto contenuto 4">
            <a:extLst>
              <a:ext uri="{FF2B5EF4-FFF2-40B4-BE49-F238E27FC236}">
                <a16:creationId xmlns:a16="http://schemas.microsoft.com/office/drawing/2014/main" id="{1899CA3F-26C2-45B0-A4BB-B390D4542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740" y="2081370"/>
            <a:ext cx="5780687" cy="2695258"/>
          </a:xfrm>
        </p:spPr>
      </p:pic>
      <p:pic>
        <p:nvPicPr>
          <p:cNvPr id="7" name="Immagine 6">
            <a:extLst>
              <a:ext uri="{FF2B5EF4-FFF2-40B4-BE49-F238E27FC236}">
                <a16:creationId xmlns:a16="http://schemas.microsoft.com/office/drawing/2014/main" id="{A0768B8D-D5F3-4940-99CE-99BB5725716A}"/>
              </a:ext>
            </a:extLst>
          </p:cNvPr>
          <p:cNvPicPr>
            <a:picLocks noChangeAspect="1"/>
          </p:cNvPicPr>
          <p:nvPr/>
        </p:nvPicPr>
        <p:blipFill>
          <a:blip r:embed="rId3"/>
          <a:stretch>
            <a:fillRect/>
          </a:stretch>
        </p:blipFill>
        <p:spPr>
          <a:xfrm>
            <a:off x="6162610" y="2081370"/>
            <a:ext cx="5714078" cy="3028633"/>
          </a:xfrm>
          <a:prstGeom prst="rect">
            <a:avLst/>
          </a:prstGeom>
        </p:spPr>
      </p:pic>
      <p:cxnSp>
        <p:nvCxnSpPr>
          <p:cNvPr id="8" name="Connettore diritto 7">
            <a:extLst>
              <a:ext uri="{FF2B5EF4-FFF2-40B4-BE49-F238E27FC236}">
                <a16:creationId xmlns:a16="http://schemas.microsoft.com/office/drawing/2014/main" id="{A3B3D8E6-0439-4E56-BFB7-95F9366BB01D}"/>
              </a:ext>
            </a:extLst>
          </p:cNvPr>
          <p:cNvCxnSpPr>
            <a:cxnSpLocks/>
          </p:cNvCxnSpPr>
          <p:nvPr/>
        </p:nvCxnSpPr>
        <p:spPr>
          <a:xfrm>
            <a:off x="6096000" y="1709738"/>
            <a:ext cx="0" cy="4395787"/>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uppo 10">
            <a:extLst>
              <a:ext uri="{FF2B5EF4-FFF2-40B4-BE49-F238E27FC236}">
                <a16:creationId xmlns:a16="http://schemas.microsoft.com/office/drawing/2014/main" id="{2F718DCB-69DE-48E9-B39D-CA9B88DCC2B4}"/>
              </a:ext>
            </a:extLst>
          </p:cNvPr>
          <p:cNvGrpSpPr/>
          <p:nvPr/>
        </p:nvGrpSpPr>
        <p:grpSpPr>
          <a:xfrm>
            <a:off x="-52960" y="6047754"/>
            <a:ext cx="12192000" cy="818970"/>
            <a:chOff x="0" y="6047754"/>
            <a:chExt cx="12192000" cy="818970"/>
          </a:xfrm>
        </p:grpSpPr>
        <p:sp>
          <p:nvSpPr>
            <p:cNvPr id="12" name="Segnaposto contenuto 2">
              <a:extLst>
                <a:ext uri="{FF2B5EF4-FFF2-40B4-BE49-F238E27FC236}">
                  <a16:creationId xmlns:a16="http://schemas.microsoft.com/office/drawing/2014/main" id="{61377B36-8073-486E-83E9-C36A5E67F167}"/>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3" name="Rettangolo con angoli arrotondati 12">
              <a:extLst>
                <a:ext uri="{FF2B5EF4-FFF2-40B4-BE49-F238E27FC236}">
                  <a16:creationId xmlns:a16="http://schemas.microsoft.com/office/drawing/2014/main" id="{EF242B0C-C364-4CF6-96F3-BCCFEAC9C356}"/>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650891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9214C6-2428-49C2-97FC-1D3C526E57E6}"/>
              </a:ext>
            </a:extLst>
          </p:cNvPr>
          <p:cNvSpPr>
            <a:spLocks noGrp="1"/>
          </p:cNvSpPr>
          <p:nvPr>
            <p:ph type="title"/>
          </p:nvPr>
        </p:nvSpPr>
        <p:spPr>
          <a:xfrm>
            <a:off x="752475" y="298450"/>
            <a:ext cx="10515600" cy="1325563"/>
          </a:xfrm>
        </p:spPr>
        <p:txBody>
          <a:bodyPr/>
          <a:lstStyle/>
          <a:p>
            <a:r>
              <a:rPr lang="en-US" b="1" i="1" dirty="0">
                <a:solidFill>
                  <a:schemeClr val="accent1">
                    <a:lumMod val="75000"/>
                  </a:schemeClr>
                </a:solidFill>
                <a:latin typeface="Montserrat Light" panose="00000400000000000000" pitchFamily="2" charset="0"/>
              </a:rPr>
              <a:t>Questionnaire</a:t>
            </a:r>
            <a:endParaRPr lang="en-US" dirty="0"/>
          </a:p>
        </p:txBody>
      </p:sp>
      <p:pic>
        <p:nvPicPr>
          <p:cNvPr id="9" name="Segnaposto contenuto 8">
            <a:extLst>
              <a:ext uri="{FF2B5EF4-FFF2-40B4-BE49-F238E27FC236}">
                <a16:creationId xmlns:a16="http://schemas.microsoft.com/office/drawing/2014/main" id="{8CD8C3E3-E101-480F-B767-AC95EAA7C3EC}"/>
              </a:ext>
            </a:extLst>
          </p:cNvPr>
          <p:cNvPicPr>
            <a:picLocks noGrp="1" noChangeAspect="1"/>
          </p:cNvPicPr>
          <p:nvPr>
            <p:ph idx="1"/>
          </p:nvPr>
        </p:nvPicPr>
        <p:blipFill>
          <a:blip r:embed="rId2"/>
          <a:stretch>
            <a:fillRect/>
          </a:stretch>
        </p:blipFill>
        <p:spPr>
          <a:xfrm>
            <a:off x="317309" y="2376625"/>
            <a:ext cx="5778691" cy="2768326"/>
          </a:xfrm>
        </p:spPr>
      </p:pic>
      <p:pic>
        <p:nvPicPr>
          <p:cNvPr id="11" name="Immagine 10">
            <a:extLst>
              <a:ext uri="{FF2B5EF4-FFF2-40B4-BE49-F238E27FC236}">
                <a16:creationId xmlns:a16="http://schemas.microsoft.com/office/drawing/2014/main" id="{C15D55DF-C9D0-4619-B6C8-E2CB81B84A3B}"/>
              </a:ext>
            </a:extLst>
          </p:cNvPr>
          <p:cNvPicPr>
            <a:picLocks noChangeAspect="1"/>
          </p:cNvPicPr>
          <p:nvPr/>
        </p:nvPicPr>
        <p:blipFill>
          <a:blip r:embed="rId3"/>
          <a:stretch>
            <a:fillRect/>
          </a:stretch>
        </p:blipFill>
        <p:spPr>
          <a:xfrm>
            <a:off x="5672338" y="995131"/>
            <a:ext cx="6202353" cy="5314206"/>
          </a:xfrm>
          <a:prstGeom prst="rect">
            <a:avLst/>
          </a:prstGeom>
        </p:spPr>
      </p:pic>
      <p:cxnSp>
        <p:nvCxnSpPr>
          <p:cNvPr id="12" name="Connettore diritto 11">
            <a:extLst>
              <a:ext uri="{FF2B5EF4-FFF2-40B4-BE49-F238E27FC236}">
                <a16:creationId xmlns:a16="http://schemas.microsoft.com/office/drawing/2014/main" id="{C3B54F1D-17FE-4CDB-B414-8A6A7E823A1B}"/>
              </a:ext>
            </a:extLst>
          </p:cNvPr>
          <p:cNvCxnSpPr>
            <a:cxnSpLocks/>
          </p:cNvCxnSpPr>
          <p:nvPr/>
        </p:nvCxnSpPr>
        <p:spPr>
          <a:xfrm>
            <a:off x="6000750" y="1181100"/>
            <a:ext cx="0" cy="4953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FA87B43-05C6-4219-8E10-88B8C13EAE02}"/>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50AD98C6-9018-4812-8AE9-11EC30B46F47}"/>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F3014779-A37E-489F-ABD8-C9901583AB21}"/>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3238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5B12F-E152-4DD8-94B9-33C420B38A27}"/>
              </a:ext>
            </a:extLst>
          </p:cNvPr>
          <p:cNvSpPr>
            <a:spLocks noGrp="1"/>
          </p:cNvSpPr>
          <p:nvPr>
            <p:ph type="title"/>
          </p:nvPr>
        </p:nvSpPr>
        <p:spPr>
          <a:xfrm>
            <a:off x="561975" y="231270"/>
            <a:ext cx="10515600" cy="1325563"/>
          </a:xfrm>
        </p:spPr>
        <p:txBody>
          <a:bodyPr/>
          <a:lstStyle/>
          <a:p>
            <a:r>
              <a:rPr lang="en-US" b="1" i="1" dirty="0">
                <a:solidFill>
                  <a:schemeClr val="accent1">
                    <a:lumMod val="75000"/>
                  </a:schemeClr>
                </a:solidFill>
                <a:latin typeface="Montserrat Light" panose="00000400000000000000" pitchFamily="2" charset="0"/>
              </a:rPr>
              <a:t>Questionnaire</a:t>
            </a:r>
            <a:endParaRPr lang="en-US" dirty="0"/>
          </a:p>
        </p:txBody>
      </p:sp>
      <p:pic>
        <p:nvPicPr>
          <p:cNvPr id="5" name="Segnaposto contenuto 4">
            <a:extLst>
              <a:ext uri="{FF2B5EF4-FFF2-40B4-BE49-F238E27FC236}">
                <a16:creationId xmlns:a16="http://schemas.microsoft.com/office/drawing/2014/main" id="{6D584173-A025-495E-8CCE-924A809823F8}"/>
              </a:ext>
            </a:extLst>
          </p:cNvPr>
          <p:cNvPicPr>
            <a:picLocks noGrp="1" noChangeAspect="1"/>
          </p:cNvPicPr>
          <p:nvPr>
            <p:ph idx="1"/>
          </p:nvPr>
        </p:nvPicPr>
        <p:blipFill>
          <a:blip r:embed="rId2"/>
          <a:stretch>
            <a:fillRect/>
          </a:stretch>
        </p:blipFill>
        <p:spPr>
          <a:xfrm>
            <a:off x="354916" y="1471108"/>
            <a:ext cx="5636309" cy="5059868"/>
          </a:xfrm>
        </p:spPr>
      </p:pic>
      <p:cxnSp>
        <p:nvCxnSpPr>
          <p:cNvPr id="6" name="Connettore diritto 5">
            <a:extLst>
              <a:ext uri="{FF2B5EF4-FFF2-40B4-BE49-F238E27FC236}">
                <a16:creationId xmlns:a16="http://schemas.microsoft.com/office/drawing/2014/main" id="{90299FA8-084F-44D6-AE6D-EFA4DCDAADF9}"/>
              </a:ext>
            </a:extLst>
          </p:cNvPr>
          <p:cNvCxnSpPr>
            <a:cxnSpLocks/>
          </p:cNvCxnSpPr>
          <p:nvPr/>
        </p:nvCxnSpPr>
        <p:spPr>
          <a:xfrm>
            <a:off x="6096000" y="1381125"/>
            <a:ext cx="0" cy="48006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1DAFFB0E-5CBA-4EF4-9A56-72424D341D8B}"/>
              </a:ext>
            </a:extLst>
          </p:cNvPr>
          <p:cNvPicPr>
            <a:picLocks noChangeAspect="1"/>
          </p:cNvPicPr>
          <p:nvPr/>
        </p:nvPicPr>
        <p:blipFill>
          <a:blip r:embed="rId3"/>
          <a:stretch>
            <a:fillRect/>
          </a:stretch>
        </p:blipFill>
        <p:spPr>
          <a:xfrm>
            <a:off x="6384256" y="1095375"/>
            <a:ext cx="5452828" cy="2686050"/>
          </a:xfrm>
          <a:prstGeom prst="rect">
            <a:avLst/>
          </a:prstGeom>
        </p:spPr>
      </p:pic>
      <p:sp>
        <p:nvSpPr>
          <p:cNvPr id="10" name="CasellaDiTesto 9">
            <a:extLst>
              <a:ext uri="{FF2B5EF4-FFF2-40B4-BE49-F238E27FC236}">
                <a16:creationId xmlns:a16="http://schemas.microsoft.com/office/drawing/2014/main" id="{B11407B4-853D-4169-9DB5-1106CA97C2D3}"/>
              </a:ext>
            </a:extLst>
          </p:cNvPr>
          <p:cNvSpPr txBox="1"/>
          <p:nvPr/>
        </p:nvSpPr>
        <p:spPr>
          <a:xfrm>
            <a:off x="6515107" y="4086767"/>
            <a:ext cx="5191125" cy="1815882"/>
          </a:xfrm>
          <a:prstGeom prst="rect">
            <a:avLst/>
          </a:prstGeom>
          <a:noFill/>
        </p:spPr>
        <p:txBody>
          <a:bodyPr wrap="square" rtlCol="0">
            <a:spAutoFit/>
          </a:bodyPr>
          <a:lstStyle/>
          <a:p>
            <a:r>
              <a:rPr lang="en-US" sz="1600" u="sng" dirty="0">
                <a:latin typeface="Montserrat" panose="00000500000000000000" pitchFamily="2" charset="0"/>
              </a:rPr>
              <a:t>Probably the most important result so far: from here we can see the confusion the users have even after they submitted the study plan.</a:t>
            </a:r>
          </a:p>
          <a:p>
            <a:r>
              <a:rPr lang="en-US" sz="1600" u="sng" dirty="0">
                <a:latin typeface="Montserrat" panose="00000500000000000000" pitchFamily="2" charset="0"/>
              </a:rPr>
              <a:t>To notice that students in Sapienza should not be able to make changes to an already submitted study plan. It is considered definitive once approved.</a:t>
            </a:r>
          </a:p>
        </p:txBody>
      </p:sp>
      <p:sp>
        <p:nvSpPr>
          <p:cNvPr id="12" name="Rettangolo 11">
            <a:extLst>
              <a:ext uri="{FF2B5EF4-FFF2-40B4-BE49-F238E27FC236}">
                <a16:creationId xmlns:a16="http://schemas.microsoft.com/office/drawing/2014/main" id="{0C36CC9B-2C3A-4229-BB66-D494C49467D9}"/>
              </a:ext>
            </a:extLst>
          </p:cNvPr>
          <p:cNvSpPr/>
          <p:nvPr/>
        </p:nvSpPr>
        <p:spPr>
          <a:xfrm>
            <a:off x="1235409" y="3289299"/>
            <a:ext cx="513715" cy="95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8" name="Gruppo 7">
            <a:extLst>
              <a:ext uri="{FF2B5EF4-FFF2-40B4-BE49-F238E27FC236}">
                <a16:creationId xmlns:a16="http://schemas.microsoft.com/office/drawing/2014/main" id="{F32E7D3F-E365-48FF-AD0E-6DA73269D9C1}"/>
              </a:ext>
            </a:extLst>
          </p:cNvPr>
          <p:cNvGrpSpPr/>
          <p:nvPr/>
        </p:nvGrpSpPr>
        <p:grpSpPr>
          <a:xfrm>
            <a:off x="-52960" y="6047754"/>
            <a:ext cx="12192000" cy="818970"/>
            <a:chOff x="0" y="6047754"/>
            <a:chExt cx="12192000" cy="818970"/>
          </a:xfrm>
        </p:grpSpPr>
        <p:sp>
          <p:nvSpPr>
            <p:cNvPr id="11" name="Segnaposto contenuto 2">
              <a:extLst>
                <a:ext uri="{FF2B5EF4-FFF2-40B4-BE49-F238E27FC236}">
                  <a16:creationId xmlns:a16="http://schemas.microsoft.com/office/drawing/2014/main" id="{839E8E38-9EA3-4E1E-8DD4-437F5FA57921}"/>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3" name="Rettangolo con angoli arrotondati 12">
              <a:extLst>
                <a:ext uri="{FF2B5EF4-FFF2-40B4-BE49-F238E27FC236}">
                  <a16:creationId xmlns:a16="http://schemas.microsoft.com/office/drawing/2014/main" id="{ABC80C00-35D9-4D96-B743-075E3C56C49D}"/>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883801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9CB398-4CF5-4791-B2F9-B0B98944A355}"/>
              </a:ext>
            </a:extLst>
          </p:cNvPr>
          <p:cNvSpPr>
            <a:spLocks noGrp="1"/>
          </p:cNvSpPr>
          <p:nvPr>
            <p:ph type="title"/>
          </p:nvPr>
        </p:nvSpPr>
        <p:spPr>
          <a:xfrm>
            <a:off x="504825" y="212725"/>
            <a:ext cx="10515600" cy="1325563"/>
          </a:xfrm>
        </p:spPr>
        <p:txBody>
          <a:bodyPr/>
          <a:lstStyle/>
          <a:p>
            <a:r>
              <a:rPr lang="en-US" b="1" i="1" dirty="0">
                <a:solidFill>
                  <a:schemeClr val="accent1">
                    <a:lumMod val="75000"/>
                  </a:schemeClr>
                </a:solidFill>
                <a:latin typeface="Montserrat Light" panose="00000400000000000000" pitchFamily="2" charset="0"/>
              </a:rPr>
              <a:t>Questionnaire</a:t>
            </a:r>
            <a:endParaRPr lang="en-US" dirty="0"/>
          </a:p>
        </p:txBody>
      </p:sp>
      <p:pic>
        <p:nvPicPr>
          <p:cNvPr id="5" name="Segnaposto contenuto 4">
            <a:extLst>
              <a:ext uri="{FF2B5EF4-FFF2-40B4-BE49-F238E27FC236}">
                <a16:creationId xmlns:a16="http://schemas.microsoft.com/office/drawing/2014/main" id="{47C95729-1A37-4D20-B1B7-47B855887BBB}"/>
              </a:ext>
            </a:extLst>
          </p:cNvPr>
          <p:cNvPicPr>
            <a:picLocks noGrp="1" noChangeAspect="1"/>
          </p:cNvPicPr>
          <p:nvPr>
            <p:ph idx="1"/>
          </p:nvPr>
        </p:nvPicPr>
        <p:blipFill>
          <a:blip r:embed="rId2"/>
          <a:stretch>
            <a:fillRect/>
          </a:stretch>
        </p:blipFill>
        <p:spPr>
          <a:xfrm>
            <a:off x="504825" y="1395171"/>
            <a:ext cx="5687871" cy="4858235"/>
          </a:xfrm>
        </p:spPr>
      </p:pic>
      <p:cxnSp>
        <p:nvCxnSpPr>
          <p:cNvPr id="6" name="Connettore diritto 5">
            <a:extLst>
              <a:ext uri="{FF2B5EF4-FFF2-40B4-BE49-F238E27FC236}">
                <a16:creationId xmlns:a16="http://schemas.microsoft.com/office/drawing/2014/main" id="{EA7DDD95-A7FA-4F4C-B542-C5A5C9D84932}"/>
              </a:ext>
            </a:extLst>
          </p:cNvPr>
          <p:cNvCxnSpPr>
            <a:cxnSpLocks/>
          </p:cNvCxnSpPr>
          <p:nvPr/>
        </p:nvCxnSpPr>
        <p:spPr>
          <a:xfrm>
            <a:off x="6296025" y="1538288"/>
            <a:ext cx="0" cy="48006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CCA3BD7A-A4F7-44AE-B0AB-53960E0152E6}"/>
              </a:ext>
            </a:extLst>
          </p:cNvPr>
          <p:cNvPicPr>
            <a:picLocks noChangeAspect="1"/>
          </p:cNvPicPr>
          <p:nvPr/>
        </p:nvPicPr>
        <p:blipFill>
          <a:blip r:embed="rId3"/>
          <a:stretch>
            <a:fillRect/>
          </a:stretch>
        </p:blipFill>
        <p:spPr>
          <a:xfrm>
            <a:off x="6600222" y="1166571"/>
            <a:ext cx="5259278" cy="2364910"/>
          </a:xfrm>
          <a:prstGeom prst="rect">
            <a:avLst/>
          </a:prstGeom>
        </p:spPr>
      </p:pic>
      <p:pic>
        <p:nvPicPr>
          <p:cNvPr id="10" name="Immagine 9">
            <a:extLst>
              <a:ext uri="{FF2B5EF4-FFF2-40B4-BE49-F238E27FC236}">
                <a16:creationId xmlns:a16="http://schemas.microsoft.com/office/drawing/2014/main" id="{A5F8E908-9A4D-48FD-A8B5-816FAC482DDD}"/>
              </a:ext>
            </a:extLst>
          </p:cNvPr>
          <p:cNvPicPr>
            <a:picLocks noChangeAspect="1"/>
          </p:cNvPicPr>
          <p:nvPr/>
        </p:nvPicPr>
        <p:blipFill>
          <a:blip r:embed="rId4"/>
          <a:stretch>
            <a:fillRect/>
          </a:stretch>
        </p:blipFill>
        <p:spPr>
          <a:xfrm>
            <a:off x="6589158" y="3712223"/>
            <a:ext cx="5116499" cy="2364911"/>
          </a:xfrm>
          <a:prstGeom prst="rect">
            <a:avLst/>
          </a:prstGeom>
        </p:spPr>
      </p:pic>
      <p:grpSp>
        <p:nvGrpSpPr>
          <p:cNvPr id="15" name="Gruppo 14">
            <a:extLst>
              <a:ext uri="{FF2B5EF4-FFF2-40B4-BE49-F238E27FC236}">
                <a16:creationId xmlns:a16="http://schemas.microsoft.com/office/drawing/2014/main" id="{F8FBC079-4733-4CF3-BB7A-2701F5E58284}"/>
              </a:ext>
            </a:extLst>
          </p:cNvPr>
          <p:cNvGrpSpPr/>
          <p:nvPr/>
        </p:nvGrpSpPr>
        <p:grpSpPr>
          <a:xfrm>
            <a:off x="-52960" y="6047754"/>
            <a:ext cx="12192000" cy="818970"/>
            <a:chOff x="0" y="6047754"/>
            <a:chExt cx="12192000" cy="818970"/>
          </a:xfrm>
        </p:grpSpPr>
        <p:sp>
          <p:nvSpPr>
            <p:cNvPr id="16" name="Segnaposto contenuto 2">
              <a:extLst>
                <a:ext uri="{FF2B5EF4-FFF2-40B4-BE49-F238E27FC236}">
                  <a16:creationId xmlns:a16="http://schemas.microsoft.com/office/drawing/2014/main" id="{C9DC374B-5FBE-420B-B1E7-E7BE6C564705}"/>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7" name="Rettangolo con angoli arrotondati 16">
              <a:extLst>
                <a:ext uri="{FF2B5EF4-FFF2-40B4-BE49-F238E27FC236}">
                  <a16:creationId xmlns:a16="http://schemas.microsoft.com/office/drawing/2014/main" id="{1E1785B5-F51A-4AB9-B008-6052470B4EE6}"/>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488086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F5E873-F06C-4D2E-8ADD-B6C19A66F2EF}"/>
              </a:ext>
            </a:extLst>
          </p:cNvPr>
          <p:cNvSpPr>
            <a:spLocks noGrp="1"/>
          </p:cNvSpPr>
          <p:nvPr>
            <p:ph type="title"/>
          </p:nvPr>
        </p:nvSpPr>
        <p:spPr>
          <a:xfrm>
            <a:off x="561975" y="279400"/>
            <a:ext cx="10515600" cy="1325563"/>
          </a:xfrm>
        </p:spPr>
        <p:txBody>
          <a:bodyPr/>
          <a:lstStyle/>
          <a:p>
            <a:r>
              <a:rPr lang="en-US" b="1" i="1" dirty="0">
                <a:solidFill>
                  <a:schemeClr val="accent1">
                    <a:lumMod val="75000"/>
                  </a:schemeClr>
                </a:solidFill>
                <a:latin typeface="Montserrat Light" panose="00000400000000000000" pitchFamily="2" charset="0"/>
              </a:rPr>
              <a:t>Questionnaire</a:t>
            </a:r>
            <a:endParaRPr lang="en-US" dirty="0"/>
          </a:p>
        </p:txBody>
      </p:sp>
      <p:pic>
        <p:nvPicPr>
          <p:cNvPr id="5" name="Immagine 4">
            <a:extLst>
              <a:ext uri="{FF2B5EF4-FFF2-40B4-BE49-F238E27FC236}">
                <a16:creationId xmlns:a16="http://schemas.microsoft.com/office/drawing/2014/main" id="{AAA43764-7312-4DCE-934B-615CA45ADDF6}"/>
              </a:ext>
            </a:extLst>
          </p:cNvPr>
          <p:cNvPicPr>
            <a:picLocks noChangeAspect="1"/>
          </p:cNvPicPr>
          <p:nvPr/>
        </p:nvPicPr>
        <p:blipFill>
          <a:blip r:embed="rId2"/>
          <a:stretch>
            <a:fillRect/>
          </a:stretch>
        </p:blipFill>
        <p:spPr>
          <a:xfrm>
            <a:off x="228472" y="1225377"/>
            <a:ext cx="5605806" cy="5251623"/>
          </a:xfrm>
          <a:prstGeom prst="rect">
            <a:avLst/>
          </a:prstGeom>
        </p:spPr>
      </p:pic>
      <p:cxnSp>
        <p:nvCxnSpPr>
          <p:cNvPr id="6" name="Connettore diritto 5">
            <a:extLst>
              <a:ext uri="{FF2B5EF4-FFF2-40B4-BE49-F238E27FC236}">
                <a16:creationId xmlns:a16="http://schemas.microsoft.com/office/drawing/2014/main" id="{83E54B52-954E-494E-87C5-5CB932174D94}"/>
              </a:ext>
            </a:extLst>
          </p:cNvPr>
          <p:cNvCxnSpPr>
            <a:cxnSpLocks/>
          </p:cNvCxnSpPr>
          <p:nvPr/>
        </p:nvCxnSpPr>
        <p:spPr>
          <a:xfrm>
            <a:off x="6362700" y="952500"/>
            <a:ext cx="0" cy="5524500"/>
          </a:xfrm>
          <a:prstGeom prst="line">
            <a:avLst/>
          </a:prstGeom>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4AE66DB3-0DD1-47D0-8F38-FF690CDA328F}"/>
              </a:ext>
            </a:extLst>
          </p:cNvPr>
          <p:cNvSpPr txBox="1"/>
          <p:nvPr/>
        </p:nvSpPr>
        <p:spPr>
          <a:xfrm>
            <a:off x="6477560" y="888229"/>
            <a:ext cx="3943349" cy="646331"/>
          </a:xfrm>
          <a:prstGeom prst="rect">
            <a:avLst/>
          </a:prstGeom>
          <a:noFill/>
        </p:spPr>
        <p:txBody>
          <a:bodyPr wrap="square" rtlCol="0">
            <a:spAutoFit/>
          </a:bodyPr>
          <a:lstStyle/>
          <a:p>
            <a:r>
              <a:rPr lang="en-US" b="1" dirty="0">
                <a:solidFill>
                  <a:schemeClr val="accent1">
                    <a:lumMod val="75000"/>
                  </a:schemeClr>
                </a:solidFill>
                <a:latin typeface="Montserrat Light" panose="00000400000000000000" pitchFamily="2" charset="0"/>
              </a:rPr>
              <a:t>Conclusions:</a:t>
            </a:r>
          </a:p>
          <a:p>
            <a:endParaRPr lang="en-US" dirty="0"/>
          </a:p>
        </p:txBody>
      </p:sp>
      <p:sp>
        <p:nvSpPr>
          <p:cNvPr id="10" name="CasellaDiTesto 9">
            <a:extLst>
              <a:ext uri="{FF2B5EF4-FFF2-40B4-BE49-F238E27FC236}">
                <a16:creationId xmlns:a16="http://schemas.microsoft.com/office/drawing/2014/main" id="{DF3B8BD2-CC45-45E5-8C77-70F840E1A8EA}"/>
              </a:ext>
            </a:extLst>
          </p:cNvPr>
          <p:cNvSpPr txBox="1"/>
          <p:nvPr/>
        </p:nvSpPr>
        <p:spPr>
          <a:xfrm>
            <a:off x="6477560" y="1351071"/>
            <a:ext cx="5371539" cy="5893921"/>
          </a:xfrm>
          <a:prstGeom prst="rect">
            <a:avLst/>
          </a:prstGeom>
          <a:noFill/>
        </p:spPr>
        <p:txBody>
          <a:bodyPr wrap="square" rtlCol="0">
            <a:spAutoFit/>
          </a:bodyPr>
          <a:lstStyle/>
          <a:p>
            <a:pPr>
              <a:lnSpc>
                <a:spcPct val="150000"/>
              </a:lnSpc>
            </a:pPr>
            <a:r>
              <a:rPr lang="en-US" sz="1400" dirty="0">
                <a:latin typeface="Montserrat" panose="00000500000000000000" pitchFamily="2" charset="0"/>
              </a:rPr>
              <a:t>To conclude, thanks to the Questionnaire we understood some other crucial points</a:t>
            </a:r>
            <a:r>
              <a:rPr lang="en-US" sz="1200" dirty="0">
                <a:latin typeface="Montserrat" panose="00000500000000000000" pitchFamily="2" charset="0"/>
              </a:rPr>
              <a:t>:</a:t>
            </a:r>
          </a:p>
          <a:p>
            <a:pPr>
              <a:lnSpc>
                <a:spcPct val="150000"/>
              </a:lnSpc>
            </a:pPr>
            <a:endParaRPr lang="en-US" sz="1200" dirty="0">
              <a:latin typeface="Montserrat" panose="00000500000000000000" pitchFamily="2" charset="0"/>
            </a:endParaRPr>
          </a:p>
          <a:p>
            <a:pPr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000000"/>
                </a:solidFill>
                <a:effectLst/>
                <a:latin typeface="Montserrat" panose="00000500000000000000" pitchFamily="2" charset="0"/>
              </a:rPr>
              <a:t>Most of the them are enrolled and only some of them also work;</a:t>
            </a:r>
          </a:p>
          <a:p>
            <a:pPr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000000"/>
                </a:solidFill>
                <a:effectLst/>
                <a:latin typeface="Montserrat" panose="00000500000000000000" pitchFamily="2" charset="0"/>
              </a:rPr>
              <a:t>Most of the them use pc to </a:t>
            </a:r>
            <a:r>
              <a:rPr lang="en-US" sz="1400" b="0" i="0" u="none" strike="noStrike" dirty="0" err="1">
                <a:solidFill>
                  <a:srgbClr val="000000"/>
                </a:solidFill>
                <a:effectLst/>
                <a:latin typeface="Montserrat" panose="00000500000000000000" pitchFamily="2" charset="0"/>
              </a:rPr>
              <a:t>to</a:t>
            </a:r>
            <a:r>
              <a:rPr lang="en-US" sz="1400" b="0" i="0" u="none" strike="noStrike" dirty="0">
                <a:solidFill>
                  <a:srgbClr val="000000"/>
                </a:solidFill>
                <a:effectLst/>
                <a:latin typeface="Montserrat" panose="00000500000000000000" pitchFamily="2" charset="0"/>
              </a:rPr>
              <a:t> retrieve university courses information but most of them would like an app to do it;</a:t>
            </a:r>
          </a:p>
          <a:p>
            <a:pPr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000000"/>
                </a:solidFill>
                <a:effectLst/>
                <a:latin typeface="Montserrat" panose="00000500000000000000" pitchFamily="2" charset="0"/>
              </a:rPr>
              <a:t>They are interested in comparing courses, having a guided study plan, a </a:t>
            </a:r>
            <a:r>
              <a:rPr lang="en-US" sz="1400" b="0" i="0" u="none" strike="noStrike" dirty="0">
                <a:solidFill>
                  <a:srgbClr val="202124"/>
                </a:solidFill>
                <a:effectLst/>
                <a:latin typeface="Montserrat" panose="00000500000000000000" pitchFamily="2" charset="0"/>
              </a:rPr>
              <a:t>dashboard with their career situation</a:t>
            </a:r>
            <a:r>
              <a:rPr lang="en-US" sz="1400" b="0" i="0" u="none" strike="noStrike" dirty="0">
                <a:solidFill>
                  <a:srgbClr val="000000"/>
                </a:solidFill>
                <a:effectLst/>
                <a:latin typeface="Montserrat" panose="00000500000000000000" pitchFamily="2" charset="0"/>
              </a:rPr>
              <a:t> and  being able to get some statistics and opinions of colleagues;</a:t>
            </a:r>
          </a:p>
          <a:p>
            <a:pPr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000000"/>
                </a:solidFill>
                <a:effectLst/>
                <a:latin typeface="Montserrat" panose="00000500000000000000" pitchFamily="2" charset="0"/>
              </a:rPr>
              <a:t>On the contrary, they are not interested in taking a look at their colleagues' study plan, so we discarded this service.</a:t>
            </a:r>
          </a:p>
          <a:p>
            <a:br>
              <a:rPr lang="en-US" sz="1600" dirty="0"/>
            </a:br>
            <a:endParaRPr lang="en-US" sz="1600" dirty="0">
              <a:latin typeface="Montserrat" panose="00000500000000000000" pitchFamily="2" charset="0"/>
            </a:endParaRPr>
          </a:p>
          <a:p>
            <a:endParaRPr lang="en-US" dirty="0"/>
          </a:p>
          <a:p>
            <a:endParaRPr lang="en-US" dirty="0"/>
          </a:p>
          <a:p>
            <a:endParaRPr lang="en-US" dirty="0"/>
          </a:p>
        </p:txBody>
      </p:sp>
      <p:grpSp>
        <p:nvGrpSpPr>
          <p:cNvPr id="7" name="Gruppo 6">
            <a:extLst>
              <a:ext uri="{FF2B5EF4-FFF2-40B4-BE49-F238E27FC236}">
                <a16:creationId xmlns:a16="http://schemas.microsoft.com/office/drawing/2014/main" id="{05445517-2393-4FD6-98E8-3103713801B4}"/>
              </a:ext>
            </a:extLst>
          </p:cNvPr>
          <p:cNvGrpSpPr/>
          <p:nvPr/>
        </p:nvGrpSpPr>
        <p:grpSpPr>
          <a:xfrm>
            <a:off x="-52960" y="6047754"/>
            <a:ext cx="12192000" cy="818970"/>
            <a:chOff x="0" y="6047754"/>
            <a:chExt cx="12192000" cy="818970"/>
          </a:xfrm>
        </p:grpSpPr>
        <p:sp>
          <p:nvSpPr>
            <p:cNvPr id="8" name="Segnaposto contenuto 2">
              <a:extLst>
                <a:ext uri="{FF2B5EF4-FFF2-40B4-BE49-F238E27FC236}">
                  <a16:creationId xmlns:a16="http://schemas.microsoft.com/office/drawing/2014/main" id="{86443617-ABC2-4379-A1F6-B5541946F4E8}"/>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1" name="Rettangolo con angoli arrotondati 10">
              <a:extLst>
                <a:ext uri="{FF2B5EF4-FFF2-40B4-BE49-F238E27FC236}">
                  <a16:creationId xmlns:a16="http://schemas.microsoft.com/office/drawing/2014/main" id="{D0DA06C2-BABD-4ADB-8254-E13F1579346A}"/>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413543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C6C704-F887-4727-B8A3-807868663392}"/>
              </a:ext>
            </a:extLst>
          </p:cNvPr>
          <p:cNvSpPr txBox="1">
            <a:spLocks noGrp="1"/>
          </p:cNvSpPr>
          <p:nvPr>
            <p:ph type="ctrTitle"/>
          </p:nvPr>
        </p:nvSpPr>
        <p:spPr>
          <a:xfrm>
            <a:off x="330470" y="295881"/>
            <a:ext cx="9144000" cy="573091"/>
          </a:xfrm>
        </p:spPr>
        <p:txBody>
          <a:bodyPr>
            <a:normAutofit/>
          </a:bodyPr>
          <a:lstStyle/>
          <a:p>
            <a:pPr lvl="0" algn="l"/>
            <a:r>
              <a:rPr lang="it-IT" sz="3000" b="1" i="1" dirty="0">
                <a:solidFill>
                  <a:schemeClr val="accent1">
                    <a:lumMod val="75000"/>
                  </a:schemeClr>
                </a:solidFill>
                <a:latin typeface="Montserrat Light" panose="00000400000000000000" pitchFamily="2" charset="0"/>
                <a:ea typeface="+mn-ea"/>
                <a:cs typeface="+mn-cs"/>
              </a:rPr>
              <a:t>Task: </a:t>
            </a:r>
            <a:r>
              <a:rPr lang="it-IT" sz="3000" b="1" i="1" dirty="0" err="1">
                <a:solidFill>
                  <a:schemeClr val="accent1">
                    <a:lumMod val="75000"/>
                  </a:schemeClr>
                </a:solidFill>
                <a:latin typeface="Montserrat Light" panose="00000400000000000000" pitchFamily="2" charset="0"/>
                <a:ea typeface="+mn-ea"/>
                <a:cs typeface="+mn-cs"/>
              </a:rPr>
              <a:t>Accomplish</a:t>
            </a:r>
            <a:r>
              <a:rPr lang="it-IT" sz="3000" b="1" i="1" dirty="0">
                <a:solidFill>
                  <a:schemeClr val="accent1">
                    <a:lumMod val="75000"/>
                  </a:schemeClr>
                </a:solidFill>
                <a:latin typeface="Montserrat Light" panose="00000400000000000000" pitchFamily="2" charset="0"/>
                <a:ea typeface="+mn-ea"/>
                <a:cs typeface="+mn-cs"/>
              </a:rPr>
              <a:t> a study plan </a:t>
            </a:r>
            <a:endParaRPr lang="en-GB" sz="3000" b="1" i="1" dirty="0">
              <a:solidFill>
                <a:schemeClr val="accent1">
                  <a:lumMod val="75000"/>
                </a:schemeClr>
              </a:solidFill>
              <a:latin typeface="Montserrat Light" panose="00000400000000000000" pitchFamily="2" charset="0"/>
              <a:ea typeface="+mn-ea"/>
              <a:cs typeface="+mn-cs"/>
            </a:endParaRPr>
          </a:p>
        </p:txBody>
      </p:sp>
      <p:sp>
        <p:nvSpPr>
          <p:cNvPr id="3" name="CasellaDiTesto 3">
            <a:extLst>
              <a:ext uri="{FF2B5EF4-FFF2-40B4-BE49-F238E27FC236}">
                <a16:creationId xmlns:a16="http://schemas.microsoft.com/office/drawing/2014/main" id="{49867810-55A4-4229-9713-14552967F4E6}"/>
              </a:ext>
            </a:extLst>
          </p:cNvPr>
          <p:cNvSpPr txBox="1"/>
          <p:nvPr/>
        </p:nvSpPr>
        <p:spPr>
          <a:xfrm>
            <a:off x="330470" y="993079"/>
            <a:ext cx="859526"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HTA</a:t>
            </a:r>
            <a:endParaRPr lang="en-GB" sz="2400" b="1" i="0" u="none" strike="noStrike" kern="1200" cap="none" spc="0" baseline="0" dirty="0">
              <a:solidFill>
                <a:srgbClr val="8CA1C5"/>
              </a:solidFill>
              <a:uFillTx/>
              <a:latin typeface="Montserrat" pitchFamily="50"/>
            </a:endParaRPr>
          </a:p>
        </p:txBody>
      </p:sp>
      <p:cxnSp>
        <p:nvCxnSpPr>
          <p:cNvPr id="4" name="Google Shape;57;p13">
            <a:extLst>
              <a:ext uri="{FF2B5EF4-FFF2-40B4-BE49-F238E27FC236}">
                <a16:creationId xmlns:a16="http://schemas.microsoft.com/office/drawing/2014/main" id="{E66F35B9-AA66-44AE-8839-53DA00D805FA}"/>
              </a:ext>
            </a:extLst>
          </p:cNvPr>
          <p:cNvCxnSpPr>
            <a:endCxn id="11" idx="0"/>
          </p:cNvCxnSpPr>
          <p:nvPr/>
        </p:nvCxnSpPr>
        <p:spPr>
          <a:xfrm>
            <a:off x="5778834" y="3141951"/>
            <a:ext cx="3829022" cy="644195"/>
          </a:xfrm>
          <a:prstGeom prst="bentConnector2">
            <a:avLst/>
          </a:prstGeom>
          <a:noFill/>
          <a:ln w="9528" cap="flat">
            <a:solidFill>
              <a:srgbClr val="C2C2C2"/>
            </a:solidFill>
            <a:prstDash val="solid"/>
            <a:round/>
          </a:ln>
        </p:spPr>
      </p:cxnSp>
      <p:cxnSp>
        <p:nvCxnSpPr>
          <p:cNvPr id="5" name="Google Shape;58;p13">
            <a:extLst>
              <a:ext uri="{FF2B5EF4-FFF2-40B4-BE49-F238E27FC236}">
                <a16:creationId xmlns:a16="http://schemas.microsoft.com/office/drawing/2014/main" id="{62FEED50-B151-434B-84AF-958AD5065082}"/>
              </a:ext>
            </a:extLst>
          </p:cNvPr>
          <p:cNvCxnSpPr/>
          <p:nvPr/>
        </p:nvCxnSpPr>
        <p:spPr>
          <a:xfrm rot="5400013" flipH="1" flipV="1">
            <a:off x="3659474" y="1574304"/>
            <a:ext cx="1112999" cy="3125684"/>
          </a:xfrm>
          <a:prstGeom prst="bentConnector3">
            <a:avLst/>
          </a:prstGeom>
          <a:noFill/>
          <a:ln w="9528" cap="flat">
            <a:solidFill>
              <a:srgbClr val="C2C2C2"/>
            </a:solidFill>
            <a:prstDash val="solid"/>
            <a:round/>
          </a:ln>
        </p:spPr>
      </p:cxnSp>
      <p:cxnSp>
        <p:nvCxnSpPr>
          <p:cNvPr id="6" name="Google Shape;60;p13">
            <a:extLst>
              <a:ext uri="{FF2B5EF4-FFF2-40B4-BE49-F238E27FC236}">
                <a16:creationId xmlns:a16="http://schemas.microsoft.com/office/drawing/2014/main" id="{DFC211DF-AEB7-4C5E-8B1D-8FA1603BB345}"/>
              </a:ext>
            </a:extLst>
          </p:cNvPr>
          <p:cNvCxnSpPr>
            <a:endCxn id="10" idx="0"/>
          </p:cNvCxnSpPr>
          <p:nvPr/>
        </p:nvCxnSpPr>
        <p:spPr>
          <a:xfrm rot="5400000">
            <a:off x="5211130" y="3148342"/>
            <a:ext cx="1135410" cy="2"/>
          </a:xfrm>
          <a:prstGeom prst="bentConnector3">
            <a:avLst>
              <a:gd name="adj1" fmla="val 50000"/>
            </a:avLst>
          </a:prstGeom>
          <a:noFill/>
          <a:ln w="9528" cap="flat">
            <a:solidFill>
              <a:srgbClr val="C2C2C2"/>
            </a:solidFill>
            <a:prstDash val="solid"/>
            <a:round/>
          </a:ln>
        </p:spPr>
      </p:cxnSp>
      <p:sp>
        <p:nvSpPr>
          <p:cNvPr id="7" name="Google Shape;63;p13">
            <a:extLst>
              <a:ext uri="{FF2B5EF4-FFF2-40B4-BE49-F238E27FC236}">
                <a16:creationId xmlns:a16="http://schemas.microsoft.com/office/drawing/2014/main" id="{F45D5B89-FB43-44F0-B54D-E1D1E06ADCBE}"/>
              </a:ext>
            </a:extLst>
          </p:cNvPr>
          <p:cNvSpPr txBox="1"/>
          <p:nvPr/>
        </p:nvSpPr>
        <p:spPr>
          <a:xfrm>
            <a:off x="5971141" y="2580637"/>
            <a:ext cx="2057400" cy="532034"/>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dirty="0">
                <a:solidFill>
                  <a:srgbClr val="000000"/>
                </a:solidFill>
                <a:uFillTx/>
                <a:latin typeface="Montserrat" pitchFamily="50"/>
              </a:rPr>
              <a:t>Plan 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dirty="0">
                <a:solidFill>
                  <a:srgbClr val="000000"/>
                </a:solidFill>
                <a:uFillTx/>
                <a:latin typeface="Montserrat" pitchFamily="50"/>
              </a:rPr>
              <a:t>Do in order 1,2,3</a:t>
            </a:r>
          </a:p>
        </p:txBody>
      </p:sp>
      <p:sp>
        <p:nvSpPr>
          <p:cNvPr id="8" name="Google Shape;169;p17">
            <a:extLst>
              <a:ext uri="{FF2B5EF4-FFF2-40B4-BE49-F238E27FC236}">
                <a16:creationId xmlns:a16="http://schemas.microsoft.com/office/drawing/2014/main" id="{5EC6856B-7466-4EF1-8746-ACB7F6E2224A}"/>
              </a:ext>
            </a:extLst>
          </p:cNvPr>
          <p:cNvSpPr/>
          <p:nvPr/>
        </p:nvSpPr>
        <p:spPr>
          <a:xfrm>
            <a:off x="4509098" y="2040511"/>
            <a:ext cx="2539462" cy="539998"/>
          </a:xfrm>
          <a:prstGeom prst="rect">
            <a:avLst/>
          </a:prstGeom>
          <a:solidFill>
            <a:srgbClr val="0944A1"/>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Montserrat" pitchFamily="50"/>
                <a:ea typeface="Roboto"/>
                <a:cs typeface="Roboto"/>
              </a:rPr>
              <a:t>0.           </a:t>
            </a:r>
            <a:r>
              <a:rPr lang="en-GB" sz="1050" b="1" i="0" u="none" strike="noStrike" kern="1200" cap="none" spc="0" baseline="0">
                <a:solidFill>
                  <a:srgbClr val="FFFFFF"/>
                </a:solidFill>
                <a:uFillTx/>
                <a:latin typeface="Montserrat" pitchFamily="50"/>
              </a:rPr>
              <a:t>Accomplish a study plan</a:t>
            </a:r>
            <a:endParaRPr lang="en-GB" sz="1050" b="0" i="0" u="none" strike="noStrike" kern="1200" cap="none" spc="0" baseline="0">
              <a:solidFill>
                <a:srgbClr val="FFFFFF"/>
              </a:solidFill>
              <a:uFillTx/>
              <a:latin typeface="Montserrat" pitchFamily="50"/>
            </a:endParaRPr>
          </a:p>
        </p:txBody>
      </p:sp>
      <p:sp>
        <p:nvSpPr>
          <p:cNvPr id="9" name="Google Shape;88;p15">
            <a:extLst>
              <a:ext uri="{FF2B5EF4-FFF2-40B4-BE49-F238E27FC236}">
                <a16:creationId xmlns:a16="http://schemas.microsoft.com/office/drawing/2014/main" id="{3028DFB0-0926-4E8D-AFEA-671434D4F8DF}"/>
              </a:ext>
            </a:extLst>
          </p:cNvPr>
          <p:cNvSpPr/>
          <p:nvPr/>
        </p:nvSpPr>
        <p:spPr>
          <a:xfrm>
            <a:off x="1453585" y="3693636"/>
            <a:ext cx="2120274" cy="8102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457200" marR="0" lvl="0" indent="-292095" algn="l" defTabSz="914400" rtl="0" fontAlgn="auto" hangingPunct="1">
              <a:lnSpc>
                <a:spcPct val="115000"/>
              </a:lnSpc>
              <a:spcBef>
                <a:spcPts val="1200"/>
              </a:spcBef>
              <a:spcAft>
                <a:spcPts val="0"/>
              </a:spcAft>
              <a:buClr>
                <a:srgbClr val="FFFFFF"/>
              </a:buClr>
              <a:buSzPts val="1000"/>
              <a:buFont typeface="Roboto"/>
              <a:buAutoNum type="arabicPeriod"/>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Montserrat" pitchFamily="50"/>
              </a:rPr>
              <a:t>Collect information</a:t>
            </a:r>
          </a:p>
          <a:p>
            <a:pPr marL="0" marR="0" lvl="0" indent="0" algn="ctr" defTabSz="914400" rtl="0" fontAlgn="auto" hangingPunct="1">
              <a:lnSpc>
                <a:spcPct val="100000"/>
              </a:lnSpc>
              <a:spcBef>
                <a:spcPts val="1200"/>
              </a:spcBef>
              <a:spcAft>
                <a:spcPts val="0"/>
              </a:spcAft>
              <a:buNone/>
              <a:tabLst/>
              <a:defRPr sz="1800" b="0" i="0" u="none" strike="noStrike" kern="0" cap="none" spc="0" baseline="0">
                <a:solidFill>
                  <a:srgbClr val="000000"/>
                </a:solidFill>
                <a:uFillTx/>
              </a:defRPr>
            </a:pPr>
            <a:endParaRPr lang="en-GB" sz="1050" b="0" i="0" u="none" strike="noStrike" kern="1200" cap="none" spc="0" baseline="0">
              <a:solidFill>
                <a:srgbClr val="FFFFFF"/>
              </a:solidFill>
              <a:uFillTx/>
              <a:latin typeface="Roboto"/>
              <a:ea typeface="Roboto"/>
              <a:cs typeface="Roboto"/>
            </a:endParaRPr>
          </a:p>
        </p:txBody>
      </p:sp>
      <p:sp>
        <p:nvSpPr>
          <p:cNvPr id="10" name="Google Shape;88;p15">
            <a:extLst>
              <a:ext uri="{FF2B5EF4-FFF2-40B4-BE49-F238E27FC236}">
                <a16:creationId xmlns:a16="http://schemas.microsoft.com/office/drawing/2014/main" id="{3A07B85A-6C32-4B5C-AD53-C4A95A883BE5}"/>
              </a:ext>
            </a:extLst>
          </p:cNvPr>
          <p:cNvSpPr/>
          <p:nvPr/>
        </p:nvSpPr>
        <p:spPr>
          <a:xfrm>
            <a:off x="4718697" y="3716048"/>
            <a:ext cx="2120274" cy="8102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457200" marR="0" lvl="0" indent="-228600" algn="just" defTabSz="914400" rtl="0" fontAlgn="auto" hangingPunct="1">
              <a:lnSpc>
                <a:spcPct val="115000"/>
              </a:lnSpc>
              <a:spcBef>
                <a:spcPts val="120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Montserrat" pitchFamily="50"/>
              </a:rPr>
              <a:t>2.    Analyse information</a:t>
            </a:r>
          </a:p>
          <a:p>
            <a:pPr marL="0" marR="0" lvl="0" indent="0" algn="ctr" defTabSz="914400" rtl="0" fontAlgn="auto" hangingPunct="1">
              <a:lnSpc>
                <a:spcPct val="100000"/>
              </a:lnSpc>
              <a:spcBef>
                <a:spcPts val="1200"/>
              </a:spcBef>
              <a:spcAft>
                <a:spcPts val="0"/>
              </a:spcAft>
              <a:buNone/>
              <a:tabLst/>
              <a:defRPr sz="1800" b="0" i="0" u="none" strike="noStrike" kern="0" cap="none" spc="0" baseline="0">
                <a:solidFill>
                  <a:srgbClr val="000000"/>
                </a:solidFill>
                <a:uFillTx/>
              </a:defRPr>
            </a:pPr>
            <a:endParaRPr lang="en-GB" sz="1050" b="0" i="0" u="none" strike="noStrike" kern="1200" cap="none" spc="0" baseline="0">
              <a:solidFill>
                <a:srgbClr val="FFFFFF"/>
              </a:solidFill>
              <a:uFillTx/>
              <a:latin typeface="Roboto"/>
              <a:ea typeface="Roboto"/>
              <a:cs typeface="Roboto"/>
            </a:endParaRPr>
          </a:p>
        </p:txBody>
      </p:sp>
      <p:sp>
        <p:nvSpPr>
          <p:cNvPr id="11" name="Google Shape;88;p15">
            <a:extLst>
              <a:ext uri="{FF2B5EF4-FFF2-40B4-BE49-F238E27FC236}">
                <a16:creationId xmlns:a16="http://schemas.microsoft.com/office/drawing/2014/main" id="{3B0F83EF-01D3-4675-8DE2-934BB071316B}"/>
              </a:ext>
            </a:extLst>
          </p:cNvPr>
          <p:cNvSpPr/>
          <p:nvPr/>
        </p:nvSpPr>
        <p:spPr>
          <a:xfrm>
            <a:off x="8547719" y="3786146"/>
            <a:ext cx="2120274" cy="810295"/>
          </a:xfrm>
          <a:prstGeom prst="rect">
            <a:avLst/>
          </a:prstGeom>
          <a:solidFill>
            <a:srgbClr val="0D5DDF"/>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FFFFFF"/>
                </a:solidFill>
                <a:uFillTx/>
                <a:latin typeface="Montserrat" pitchFamily="50"/>
                <a:ea typeface="Roboto"/>
                <a:cs typeface="Roboto"/>
              </a:rPr>
              <a:t>3.    Choose courses</a:t>
            </a:r>
            <a:endParaRPr lang="en-GB" sz="1050" b="0" i="0" u="none" strike="noStrike" kern="1200" cap="none" spc="0" baseline="0">
              <a:solidFill>
                <a:srgbClr val="FFFFFF"/>
              </a:solidFill>
              <a:uFillTx/>
              <a:latin typeface="Montserrat" pitchFamily="50"/>
            </a:endParaRPr>
          </a:p>
        </p:txBody>
      </p:sp>
      <p:grpSp>
        <p:nvGrpSpPr>
          <p:cNvPr id="12" name="Gruppo 11">
            <a:extLst>
              <a:ext uri="{FF2B5EF4-FFF2-40B4-BE49-F238E27FC236}">
                <a16:creationId xmlns:a16="http://schemas.microsoft.com/office/drawing/2014/main" id="{7B7D504E-98F5-4916-9869-72DEA2016E2C}"/>
              </a:ext>
            </a:extLst>
          </p:cNvPr>
          <p:cNvGrpSpPr/>
          <p:nvPr/>
        </p:nvGrpSpPr>
        <p:grpSpPr>
          <a:xfrm>
            <a:off x="-52960" y="6047754"/>
            <a:ext cx="12192000" cy="818970"/>
            <a:chOff x="0" y="6047754"/>
            <a:chExt cx="12192000" cy="818970"/>
          </a:xfrm>
        </p:grpSpPr>
        <p:sp>
          <p:nvSpPr>
            <p:cNvPr id="13" name="Segnaposto contenuto 2">
              <a:extLst>
                <a:ext uri="{FF2B5EF4-FFF2-40B4-BE49-F238E27FC236}">
                  <a16:creationId xmlns:a16="http://schemas.microsoft.com/office/drawing/2014/main" id="{62E6B910-9EE8-4C87-8B1D-6A9964F4F3B8}"/>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14" name="Rettangolo con angoli arrotondati 13">
              <a:extLst>
                <a:ext uri="{FF2B5EF4-FFF2-40B4-BE49-F238E27FC236}">
                  <a16:creationId xmlns:a16="http://schemas.microsoft.com/office/drawing/2014/main" id="{21E81554-EE16-484D-8F4A-841BB405EC6E}"/>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37A711-975E-4715-A90F-DA91B53049A9}"/>
              </a:ext>
            </a:extLst>
          </p:cNvPr>
          <p:cNvSpPr txBox="1">
            <a:spLocks noGrp="1"/>
          </p:cNvSpPr>
          <p:nvPr>
            <p:ph type="ctrTitle"/>
          </p:nvPr>
        </p:nvSpPr>
        <p:spPr>
          <a:xfrm>
            <a:off x="259927" y="200879"/>
            <a:ext cx="9144000" cy="573091"/>
          </a:xfrm>
        </p:spPr>
        <p:txBody>
          <a:bodyPr>
            <a:normAutofit/>
          </a:bodyPr>
          <a:lstStyle/>
          <a:p>
            <a:pPr lvl="0" algn="l"/>
            <a:r>
              <a:rPr lang="it-IT" sz="3000" b="1" i="1" dirty="0">
                <a:solidFill>
                  <a:schemeClr val="accent1">
                    <a:lumMod val="75000"/>
                  </a:schemeClr>
                </a:solidFill>
                <a:latin typeface="Montserrat Light" panose="00000400000000000000" pitchFamily="2" charset="0"/>
              </a:rPr>
              <a:t>Task: </a:t>
            </a:r>
            <a:r>
              <a:rPr lang="it-IT" sz="3000" b="1" i="1" dirty="0" err="1">
                <a:solidFill>
                  <a:schemeClr val="accent1">
                    <a:lumMod val="75000"/>
                  </a:schemeClr>
                </a:solidFill>
                <a:latin typeface="Montserrat Light" panose="00000400000000000000" pitchFamily="2" charset="0"/>
              </a:rPr>
              <a:t>Accomplish</a:t>
            </a:r>
            <a:r>
              <a:rPr lang="it-IT" sz="3000" b="1" i="1" dirty="0">
                <a:solidFill>
                  <a:schemeClr val="accent1">
                    <a:lumMod val="75000"/>
                  </a:schemeClr>
                </a:solidFill>
                <a:latin typeface="Montserrat Light" panose="00000400000000000000" pitchFamily="2" charset="0"/>
              </a:rPr>
              <a:t> a study plan </a:t>
            </a:r>
            <a:endParaRPr lang="en-GB" sz="3000" b="1" i="1" dirty="0">
              <a:solidFill>
                <a:schemeClr val="accent1">
                  <a:lumMod val="75000"/>
                </a:schemeClr>
              </a:solidFill>
              <a:latin typeface="Montserrat Light" panose="00000400000000000000" pitchFamily="2" charset="0"/>
            </a:endParaRPr>
          </a:p>
        </p:txBody>
      </p:sp>
      <p:sp>
        <p:nvSpPr>
          <p:cNvPr id="3" name="CasellaDiTesto 3">
            <a:extLst>
              <a:ext uri="{FF2B5EF4-FFF2-40B4-BE49-F238E27FC236}">
                <a16:creationId xmlns:a16="http://schemas.microsoft.com/office/drawing/2014/main" id="{2B779354-A77E-44EA-9CC6-5D17F1C11B4C}"/>
              </a:ext>
            </a:extLst>
          </p:cNvPr>
          <p:cNvSpPr txBox="1"/>
          <p:nvPr/>
        </p:nvSpPr>
        <p:spPr>
          <a:xfrm>
            <a:off x="342726" y="901541"/>
            <a:ext cx="859526"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HTA</a:t>
            </a:r>
            <a:endParaRPr lang="en-GB" sz="2400" b="1" i="0" u="none" strike="noStrike" kern="1200" cap="none" spc="0" baseline="0" dirty="0">
              <a:solidFill>
                <a:srgbClr val="8CA1C5"/>
              </a:solidFill>
              <a:uFillTx/>
              <a:latin typeface="Montserrat" pitchFamily="50"/>
            </a:endParaRPr>
          </a:p>
        </p:txBody>
      </p:sp>
      <p:sp>
        <p:nvSpPr>
          <p:cNvPr id="4" name="Google Shape;84;p15">
            <a:extLst>
              <a:ext uri="{FF2B5EF4-FFF2-40B4-BE49-F238E27FC236}">
                <a16:creationId xmlns:a16="http://schemas.microsoft.com/office/drawing/2014/main" id="{EAB1E6D7-AA60-44AE-9A88-58E1E4B463A4}"/>
              </a:ext>
            </a:extLst>
          </p:cNvPr>
          <p:cNvSpPr/>
          <p:nvPr/>
        </p:nvSpPr>
        <p:spPr>
          <a:xfrm>
            <a:off x="5496879" y="2585466"/>
            <a:ext cx="1438195" cy="810295"/>
          </a:xfrm>
          <a:prstGeom prst="rect">
            <a:avLst/>
          </a:prstGeom>
          <a:solidFill>
            <a:srgbClr val="0D5DDF"/>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000" b="0" i="0" u="none" strike="noStrike" kern="1200" cap="none" spc="0" baseline="0">
                <a:solidFill>
                  <a:srgbClr val="FFFFFF"/>
                </a:solidFill>
                <a:uFillTx/>
                <a:latin typeface="Montserrat" pitchFamily="50"/>
                <a:ea typeface="Roboto"/>
                <a:cs typeface="Roboto"/>
              </a:rPr>
              <a:t>1.3.   Ask to professor deeper information</a:t>
            </a:r>
            <a:endParaRPr lang="it-IT" sz="1000" b="0" i="0" u="none" strike="noStrike" kern="1200" cap="none" spc="0" baseline="0">
              <a:solidFill>
                <a:srgbClr val="FFFFFF"/>
              </a:solidFill>
              <a:uFillTx/>
              <a:latin typeface="Montserrat" pitchFamily="50"/>
            </a:endParaRPr>
          </a:p>
        </p:txBody>
      </p:sp>
      <p:sp>
        <p:nvSpPr>
          <p:cNvPr id="5" name="Google Shape;85;p15">
            <a:extLst>
              <a:ext uri="{FF2B5EF4-FFF2-40B4-BE49-F238E27FC236}">
                <a16:creationId xmlns:a16="http://schemas.microsoft.com/office/drawing/2014/main" id="{BFD24836-CE5D-4343-B403-DD7B29254B72}"/>
              </a:ext>
            </a:extLst>
          </p:cNvPr>
          <p:cNvSpPr/>
          <p:nvPr/>
        </p:nvSpPr>
        <p:spPr>
          <a:xfrm>
            <a:off x="546875" y="2561426"/>
            <a:ext cx="1438195" cy="8102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1.1. Take information from the university’s website</a:t>
            </a:r>
          </a:p>
        </p:txBody>
      </p:sp>
      <p:sp>
        <p:nvSpPr>
          <p:cNvPr id="6" name="Google Shape;88;p15">
            <a:extLst>
              <a:ext uri="{FF2B5EF4-FFF2-40B4-BE49-F238E27FC236}">
                <a16:creationId xmlns:a16="http://schemas.microsoft.com/office/drawing/2014/main" id="{2ED1FE6A-33AB-42DB-A013-FBDA493020A0}"/>
              </a:ext>
            </a:extLst>
          </p:cNvPr>
          <p:cNvSpPr/>
          <p:nvPr/>
        </p:nvSpPr>
        <p:spPr>
          <a:xfrm>
            <a:off x="3252136" y="2600663"/>
            <a:ext cx="1124702" cy="810295"/>
          </a:xfrm>
          <a:prstGeom prst="rect">
            <a:avLst/>
          </a:prstGeom>
          <a:solidFill>
            <a:srgbClr val="0D5DDF"/>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15000"/>
              </a:lnSpc>
              <a:spcBef>
                <a:spcPts val="120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1.2. Get info on course</a:t>
            </a:r>
          </a:p>
          <a:p>
            <a:pPr marL="0" marR="0" lvl="0" indent="0" algn="ctr" defTabSz="914400" rtl="0" fontAlgn="auto" hangingPunct="1">
              <a:lnSpc>
                <a:spcPct val="100000"/>
              </a:lnSpc>
              <a:spcBef>
                <a:spcPts val="1200"/>
              </a:spcBef>
              <a:spcAft>
                <a:spcPts val="0"/>
              </a:spcAft>
              <a:buNone/>
              <a:tabLst/>
              <a:defRPr sz="1800" b="0" i="0" u="none" strike="noStrike" kern="0" cap="none" spc="0" baseline="0">
                <a:solidFill>
                  <a:srgbClr val="000000"/>
                </a:solidFill>
                <a:uFillTx/>
              </a:defRPr>
            </a:pPr>
            <a:endParaRPr lang="en-GB" sz="1000" b="0" i="0" u="none" strike="noStrike" kern="1200" cap="none" spc="0" baseline="0">
              <a:solidFill>
                <a:srgbClr val="FFFFFF"/>
              </a:solidFill>
              <a:uFillTx/>
              <a:latin typeface="Montserrat" pitchFamily="50"/>
              <a:ea typeface="Roboto"/>
              <a:cs typeface="Roboto"/>
            </a:endParaRPr>
          </a:p>
        </p:txBody>
      </p:sp>
      <p:sp>
        <p:nvSpPr>
          <p:cNvPr id="7" name="Google Shape;90;p15">
            <a:extLst>
              <a:ext uri="{FF2B5EF4-FFF2-40B4-BE49-F238E27FC236}">
                <a16:creationId xmlns:a16="http://schemas.microsoft.com/office/drawing/2014/main" id="{DAF82206-116D-4B66-8746-EEC4CBE1DB6A}"/>
              </a:ext>
            </a:extLst>
          </p:cNvPr>
          <p:cNvSpPr/>
          <p:nvPr/>
        </p:nvSpPr>
        <p:spPr>
          <a:xfrm>
            <a:off x="7806187" y="2592890"/>
            <a:ext cx="1124702" cy="8102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000" b="0" i="0" u="none" strike="noStrike" kern="1200" cap="none" spc="0" baseline="0">
                <a:solidFill>
                  <a:srgbClr val="FFFFFF"/>
                </a:solidFill>
                <a:uFillTx/>
                <a:latin typeface="Montserrat" pitchFamily="50"/>
                <a:ea typeface="Roboto"/>
                <a:cs typeface="Roboto"/>
              </a:rPr>
              <a:t>1.4.  Ask around</a:t>
            </a:r>
            <a:endParaRPr lang="it-IT" sz="1000" b="0" i="0" u="none" strike="noStrike" kern="1200" cap="none" spc="0" baseline="0">
              <a:solidFill>
                <a:srgbClr val="FFFFFF"/>
              </a:solidFill>
              <a:uFillTx/>
              <a:latin typeface="Montserrat" pitchFamily="50"/>
            </a:endParaRPr>
          </a:p>
        </p:txBody>
      </p:sp>
      <p:sp>
        <p:nvSpPr>
          <p:cNvPr id="8" name="Google Shape;92;p15">
            <a:extLst>
              <a:ext uri="{FF2B5EF4-FFF2-40B4-BE49-F238E27FC236}">
                <a16:creationId xmlns:a16="http://schemas.microsoft.com/office/drawing/2014/main" id="{BA1BC188-090B-48CF-BE4E-7D08947D767D}"/>
              </a:ext>
            </a:extLst>
          </p:cNvPr>
          <p:cNvSpPr/>
          <p:nvPr/>
        </p:nvSpPr>
        <p:spPr>
          <a:xfrm>
            <a:off x="10360920" y="2616747"/>
            <a:ext cx="1124702" cy="8102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000" b="0" i="0" u="none" strike="noStrike" kern="1200" cap="none" spc="0" baseline="0">
                <a:solidFill>
                  <a:srgbClr val="FFFFFF"/>
                </a:solidFill>
                <a:uFillTx/>
                <a:latin typeface="Montserrat" pitchFamily="50"/>
                <a:ea typeface="Roboto"/>
                <a:cs typeface="Roboto"/>
              </a:rPr>
              <a:t>1.5.  </a:t>
            </a:r>
            <a:r>
              <a:rPr lang="it-IT" sz="1000" b="0" i="0" u="none" strike="noStrike" kern="1200" cap="none" spc="0" baseline="0">
                <a:solidFill>
                  <a:srgbClr val="FFFFFF"/>
                </a:solidFill>
                <a:uFillTx/>
                <a:latin typeface="Montserrat" pitchFamily="50"/>
              </a:rPr>
              <a:t>Attend some lessons</a:t>
            </a:r>
            <a:endParaRPr lang="it-IT" sz="1300" b="0" i="0" u="none" strike="noStrike" kern="1200" cap="none" spc="0" baseline="0">
              <a:solidFill>
                <a:srgbClr val="FFFFFF"/>
              </a:solidFill>
              <a:uFillTx/>
              <a:latin typeface="Montserrat" pitchFamily="50"/>
            </a:endParaRPr>
          </a:p>
        </p:txBody>
      </p:sp>
      <p:sp>
        <p:nvSpPr>
          <p:cNvPr id="9" name="Google Shape;104;p15">
            <a:extLst>
              <a:ext uri="{FF2B5EF4-FFF2-40B4-BE49-F238E27FC236}">
                <a16:creationId xmlns:a16="http://schemas.microsoft.com/office/drawing/2014/main" id="{FB7B2D9A-3333-4B65-9335-6E04FDE7C1B6}"/>
              </a:ext>
            </a:extLst>
          </p:cNvPr>
          <p:cNvSpPr/>
          <p:nvPr/>
        </p:nvSpPr>
        <p:spPr>
          <a:xfrm>
            <a:off x="8893884" y="4715441"/>
            <a:ext cx="1593003" cy="810295"/>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ea typeface="Roboto"/>
                <a:cs typeface="Roboto"/>
              </a:rPr>
              <a:t>1.5.1.  </a:t>
            </a:r>
            <a:r>
              <a:rPr lang="en-GB" sz="1000" b="0" i="0" u="none" strike="noStrike" kern="1200" cap="none" spc="0" baseline="0">
                <a:solidFill>
                  <a:srgbClr val="FFFFFF"/>
                </a:solidFill>
                <a:uFillTx/>
                <a:latin typeface="Montserrat" pitchFamily="50"/>
              </a:rPr>
              <a:t>Wait for the start of lectures</a:t>
            </a:r>
          </a:p>
        </p:txBody>
      </p:sp>
      <p:sp>
        <p:nvSpPr>
          <p:cNvPr id="10" name="Google Shape;95;p15">
            <a:extLst>
              <a:ext uri="{FF2B5EF4-FFF2-40B4-BE49-F238E27FC236}">
                <a16:creationId xmlns:a16="http://schemas.microsoft.com/office/drawing/2014/main" id="{00ECF527-04C9-4299-80FA-7BCC946882FD}"/>
              </a:ext>
            </a:extLst>
          </p:cNvPr>
          <p:cNvSpPr/>
          <p:nvPr/>
        </p:nvSpPr>
        <p:spPr>
          <a:xfrm>
            <a:off x="259927" y="3961162"/>
            <a:ext cx="1124702" cy="704398"/>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it-IT" sz="1000" b="0" i="0" u="none" strike="noStrike" kern="1200" cap="none" spc="0" baseline="0">
                <a:solidFill>
                  <a:srgbClr val="FFFFFF"/>
                </a:solidFill>
                <a:uFillTx/>
                <a:latin typeface="Montserrat" pitchFamily="50"/>
              </a:rPr>
              <a:t>1.1.1. Select your degree</a:t>
            </a:r>
          </a:p>
        </p:txBody>
      </p:sp>
      <p:sp>
        <p:nvSpPr>
          <p:cNvPr id="11" name="Google Shape;97;p15">
            <a:extLst>
              <a:ext uri="{FF2B5EF4-FFF2-40B4-BE49-F238E27FC236}">
                <a16:creationId xmlns:a16="http://schemas.microsoft.com/office/drawing/2014/main" id="{16D4D7B7-951F-465B-804D-9307967B9FD9}"/>
              </a:ext>
            </a:extLst>
          </p:cNvPr>
          <p:cNvSpPr/>
          <p:nvPr/>
        </p:nvSpPr>
        <p:spPr>
          <a:xfrm>
            <a:off x="1740276" y="3993340"/>
            <a:ext cx="1306540" cy="704398"/>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1.1.2. Go on the attendance page</a:t>
            </a:r>
          </a:p>
        </p:txBody>
      </p:sp>
      <p:sp>
        <p:nvSpPr>
          <p:cNvPr id="12" name="Google Shape;101;p15">
            <a:extLst>
              <a:ext uri="{FF2B5EF4-FFF2-40B4-BE49-F238E27FC236}">
                <a16:creationId xmlns:a16="http://schemas.microsoft.com/office/drawing/2014/main" id="{20C9286B-949D-49C2-8AAE-1AAEDA4D5798}"/>
              </a:ext>
            </a:extLst>
          </p:cNvPr>
          <p:cNvSpPr/>
          <p:nvPr/>
        </p:nvSpPr>
        <p:spPr>
          <a:xfrm>
            <a:off x="4935510" y="4182200"/>
            <a:ext cx="1031498" cy="739804"/>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it-IT" sz="1000" b="0" i="0" u="none" strike="noStrike" kern="1200" cap="none" spc="0" baseline="0">
                <a:solidFill>
                  <a:srgbClr val="FFFFFF"/>
                </a:solidFill>
                <a:uFillTx/>
                <a:latin typeface="Montserrat" pitchFamily="50"/>
              </a:rPr>
              <a:t>1.3.1.  Send   an email</a:t>
            </a:r>
            <a:endParaRPr lang="it-IT" sz="1300" b="0" i="0" u="none" strike="noStrike" kern="1200" cap="none" spc="0" baseline="0">
              <a:solidFill>
                <a:srgbClr val="FFFFFF"/>
              </a:solidFill>
              <a:uFillTx/>
              <a:latin typeface="Montserrat" pitchFamily="50"/>
            </a:endParaRPr>
          </a:p>
        </p:txBody>
      </p:sp>
      <p:sp>
        <p:nvSpPr>
          <p:cNvPr id="13" name="Google Shape;99;p15">
            <a:extLst>
              <a:ext uri="{FF2B5EF4-FFF2-40B4-BE49-F238E27FC236}">
                <a16:creationId xmlns:a16="http://schemas.microsoft.com/office/drawing/2014/main" id="{1C04056C-4A3D-4BC0-81A8-85E70C39CD87}"/>
              </a:ext>
            </a:extLst>
          </p:cNvPr>
          <p:cNvSpPr/>
          <p:nvPr/>
        </p:nvSpPr>
        <p:spPr>
          <a:xfrm>
            <a:off x="6611880" y="4182200"/>
            <a:ext cx="1271198" cy="739804"/>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1.3.2.  Go at the student’s hour</a:t>
            </a:r>
            <a:endParaRPr lang="en-GB" sz="1300" b="0" i="0" u="none" strike="noStrike" kern="1200" cap="none" spc="0" baseline="0">
              <a:solidFill>
                <a:srgbClr val="FFFFFF"/>
              </a:solidFill>
              <a:uFillTx/>
              <a:latin typeface="Montserrat" pitchFamily="50"/>
            </a:endParaRPr>
          </a:p>
        </p:txBody>
      </p:sp>
      <p:sp>
        <p:nvSpPr>
          <p:cNvPr id="14" name="Google Shape;105;p15">
            <a:extLst>
              <a:ext uri="{FF2B5EF4-FFF2-40B4-BE49-F238E27FC236}">
                <a16:creationId xmlns:a16="http://schemas.microsoft.com/office/drawing/2014/main" id="{5FC02469-945B-48DD-874A-56F67FA1CD6F}"/>
              </a:ext>
            </a:extLst>
          </p:cNvPr>
          <p:cNvSpPr/>
          <p:nvPr/>
        </p:nvSpPr>
        <p:spPr>
          <a:xfrm>
            <a:off x="6552837" y="5840327"/>
            <a:ext cx="1088995" cy="704398"/>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1.4.1.Talk with friends/colleagues</a:t>
            </a:r>
          </a:p>
        </p:txBody>
      </p:sp>
      <p:sp>
        <p:nvSpPr>
          <p:cNvPr id="15" name="Google Shape;106;p15">
            <a:extLst>
              <a:ext uri="{FF2B5EF4-FFF2-40B4-BE49-F238E27FC236}">
                <a16:creationId xmlns:a16="http://schemas.microsoft.com/office/drawing/2014/main" id="{F9E71833-EAB4-4BC9-AA7B-30A70D8D8797}"/>
              </a:ext>
            </a:extLst>
          </p:cNvPr>
          <p:cNvSpPr/>
          <p:nvPr/>
        </p:nvSpPr>
        <p:spPr>
          <a:xfrm>
            <a:off x="342726" y="5440030"/>
            <a:ext cx="1362382" cy="810295"/>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1.2.1.  Get the link to the professor website</a:t>
            </a:r>
          </a:p>
        </p:txBody>
      </p:sp>
      <p:sp>
        <p:nvSpPr>
          <p:cNvPr id="16" name="Google Shape;107;p15">
            <a:extLst>
              <a:ext uri="{FF2B5EF4-FFF2-40B4-BE49-F238E27FC236}">
                <a16:creationId xmlns:a16="http://schemas.microsoft.com/office/drawing/2014/main" id="{6658A18D-6F9E-4AA8-990A-2C1C6013A0AD}"/>
              </a:ext>
            </a:extLst>
          </p:cNvPr>
          <p:cNvSpPr/>
          <p:nvPr/>
        </p:nvSpPr>
        <p:spPr>
          <a:xfrm>
            <a:off x="1896803" y="5472437"/>
            <a:ext cx="1861846" cy="816001"/>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1.2.2. Look for additional information on the website</a:t>
            </a:r>
          </a:p>
        </p:txBody>
      </p:sp>
      <p:sp>
        <p:nvSpPr>
          <p:cNvPr id="17" name="Google Shape;108;p15">
            <a:extLst>
              <a:ext uri="{FF2B5EF4-FFF2-40B4-BE49-F238E27FC236}">
                <a16:creationId xmlns:a16="http://schemas.microsoft.com/office/drawing/2014/main" id="{C4FDEC8E-F7C2-4D33-A15F-5E18E9CE0AE6}"/>
              </a:ext>
            </a:extLst>
          </p:cNvPr>
          <p:cNvSpPr/>
          <p:nvPr/>
        </p:nvSpPr>
        <p:spPr>
          <a:xfrm>
            <a:off x="3974320" y="5548634"/>
            <a:ext cx="1476938" cy="739804"/>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1.2.3. Look at the course materials</a:t>
            </a:r>
          </a:p>
        </p:txBody>
      </p:sp>
      <p:sp>
        <p:nvSpPr>
          <p:cNvPr id="18" name="Google Shape;110;p15">
            <a:extLst>
              <a:ext uri="{FF2B5EF4-FFF2-40B4-BE49-F238E27FC236}">
                <a16:creationId xmlns:a16="http://schemas.microsoft.com/office/drawing/2014/main" id="{7198DCB9-F6C2-4AB2-B4E2-F62382497ED2}"/>
              </a:ext>
            </a:extLst>
          </p:cNvPr>
          <p:cNvSpPr/>
          <p:nvPr/>
        </p:nvSpPr>
        <p:spPr>
          <a:xfrm>
            <a:off x="10587883" y="4715487"/>
            <a:ext cx="1391003" cy="810249"/>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ea typeface="Roboto"/>
                <a:cs typeface="Roboto"/>
              </a:rPr>
              <a:t>1.5.2.  </a:t>
            </a:r>
            <a:r>
              <a:rPr lang="en-GB" sz="1000" b="0" i="0" u="none" strike="noStrike" kern="1200" cap="none" spc="0" baseline="0">
                <a:solidFill>
                  <a:srgbClr val="FFFFFF"/>
                </a:solidFill>
                <a:uFillTx/>
                <a:latin typeface="Montserrat" pitchFamily="50"/>
              </a:rPr>
              <a:t>Watch the recording of the previous years.</a:t>
            </a:r>
          </a:p>
        </p:txBody>
      </p:sp>
      <p:sp>
        <p:nvSpPr>
          <p:cNvPr id="19" name="Google Shape;111;p15">
            <a:extLst>
              <a:ext uri="{FF2B5EF4-FFF2-40B4-BE49-F238E27FC236}">
                <a16:creationId xmlns:a16="http://schemas.microsoft.com/office/drawing/2014/main" id="{CDEE48A4-C790-4D99-A547-5BCAA52EC225}"/>
              </a:ext>
            </a:extLst>
          </p:cNvPr>
          <p:cNvSpPr txBox="1"/>
          <p:nvPr/>
        </p:nvSpPr>
        <p:spPr>
          <a:xfrm>
            <a:off x="5646200" y="1844619"/>
            <a:ext cx="3626135" cy="492413"/>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dirty="0">
                <a:solidFill>
                  <a:srgbClr val="000000"/>
                </a:solidFill>
                <a:uFillTx/>
                <a:latin typeface="Montserrat" pitchFamily="50"/>
              </a:rPr>
              <a:t>Plan 1 </a:t>
            </a:r>
            <a:br>
              <a:rPr lang="en-GB" sz="1000" b="0" i="0" u="none" strike="noStrike" kern="1200" cap="none" spc="0" baseline="0" dirty="0">
                <a:solidFill>
                  <a:srgbClr val="000000"/>
                </a:solidFill>
                <a:uFillTx/>
                <a:latin typeface="Montserrat" pitchFamily="50"/>
              </a:rPr>
            </a:br>
            <a:r>
              <a:rPr lang="en-GB" sz="1000" b="0" i="0" u="none" strike="noStrike" kern="1200" cap="none" spc="0" baseline="0" dirty="0">
                <a:solidFill>
                  <a:srgbClr val="000000"/>
                </a:solidFill>
                <a:uFillTx/>
                <a:latin typeface="Montserrat" pitchFamily="50"/>
              </a:rPr>
              <a:t>Do 1.1, 1.2, then in any order if necessary 1.3.,1.4.,1.5</a:t>
            </a:r>
          </a:p>
        </p:txBody>
      </p:sp>
      <p:sp>
        <p:nvSpPr>
          <p:cNvPr id="20" name="Google Shape;112;p15">
            <a:extLst>
              <a:ext uri="{FF2B5EF4-FFF2-40B4-BE49-F238E27FC236}">
                <a16:creationId xmlns:a16="http://schemas.microsoft.com/office/drawing/2014/main" id="{D80A53B1-081E-48D3-BEA9-7EC345A6774F}"/>
              </a:ext>
            </a:extLst>
          </p:cNvPr>
          <p:cNvSpPr txBox="1"/>
          <p:nvPr/>
        </p:nvSpPr>
        <p:spPr>
          <a:xfrm>
            <a:off x="2386794" y="4665561"/>
            <a:ext cx="1629296" cy="646499"/>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1.2</a:t>
            </a:r>
            <a:br>
              <a:rPr lang="en-GB" sz="1000" b="0" i="0" u="none" strike="noStrike" kern="1200" cap="none" spc="0" baseline="0">
                <a:solidFill>
                  <a:srgbClr val="000000"/>
                </a:solidFill>
                <a:uFillTx/>
                <a:latin typeface="Montserrat" pitchFamily="50"/>
              </a:rPr>
            </a:br>
            <a:r>
              <a:rPr lang="en-GB" sz="1000" b="0" i="0" u="none" strike="noStrike" kern="1200" cap="none" spc="0" baseline="0">
                <a:solidFill>
                  <a:srgbClr val="000000"/>
                </a:solidFill>
                <a:uFillTx/>
                <a:latin typeface="Montserrat" pitchFamily="50"/>
              </a:rPr>
              <a:t>Do {1.2.1,1.2.2, 1.2.3}</a:t>
            </a:r>
            <a:br>
              <a:rPr lang="en-GB" sz="1000" b="0" i="0" u="none" strike="noStrike" kern="1200" cap="none" spc="0" baseline="0">
                <a:solidFill>
                  <a:srgbClr val="000000"/>
                </a:solidFill>
                <a:uFillTx/>
                <a:latin typeface="Montserrat" pitchFamily="50"/>
              </a:rPr>
            </a:br>
            <a:r>
              <a:rPr lang="en-GB" sz="1000" b="0" i="0" u="none" strike="noStrike" kern="1200" cap="none" spc="0" baseline="0">
                <a:solidFill>
                  <a:srgbClr val="000000"/>
                </a:solidFill>
                <a:uFillTx/>
                <a:latin typeface="Montserrat" pitchFamily="50"/>
              </a:rPr>
              <a:t>while(not satisfied);</a:t>
            </a:r>
          </a:p>
        </p:txBody>
      </p:sp>
      <p:sp>
        <p:nvSpPr>
          <p:cNvPr id="21" name="Google Shape;113;p15">
            <a:extLst>
              <a:ext uri="{FF2B5EF4-FFF2-40B4-BE49-F238E27FC236}">
                <a16:creationId xmlns:a16="http://schemas.microsoft.com/office/drawing/2014/main" id="{77678587-1084-4D56-ADA4-2C7D9B7E8979}"/>
              </a:ext>
            </a:extLst>
          </p:cNvPr>
          <p:cNvSpPr txBox="1"/>
          <p:nvPr/>
        </p:nvSpPr>
        <p:spPr>
          <a:xfrm>
            <a:off x="9823216" y="3625431"/>
            <a:ext cx="1589309" cy="492413"/>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do in any order</a:t>
            </a:r>
          </a:p>
        </p:txBody>
      </p:sp>
      <p:sp>
        <p:nvSpPr>
          <p:cNvPr id="22" name="Google Shape;114;p15">
            <a:extLst>
              <a:ext uri="{FF2B5EF4-FFF2-40B4-BE49-F238E27FC236}">
                <a16:creationId xmlns:a16="http://schemas.microsoft.com/office/drawing/2014/main" id="{5B15B6F9-8875-4964-9907-E1780CE75DFA}"/>
              </a:ext>
            </a:extLst>
          </p:cNvPr>
          <p:cNvSpPr txBox="1"/>
          <p:nvPr/>
        </p:nvSpPr>
        <p:spPr>
          <a:xfrm>
            <a:off x="1259750" y="3284268"/>
            <a:ext cx="1538999" cy="492596"/>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1.1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Do in order 1.1.1, 1.1.2</a:t>
            </a:r>
          </a:p>
        </p:txBody>
      </p:sp>
      <p:sp>
        <p:nvSpPr>
          <p:cNvPr id="23" name="Google Shape;115;p15">
            <a:extLst>
              <a:ext uri="{FF2B5EF4-FFF2-40B4-BE49-F238E27FC236}">
                <a16:creationId xmlns:a16="http://schemas.microsoft.com/office/drawing/2014/main" id="{5C999087-2F04-4F64-8C63-F21F9576B628}"/>
              </a:ext>
            </a:extLst>
          </p:cNvPr>
          <p:cNvSpPr txBox="1"/>
          <p:nvPr/>
        </p:nvSpPr>
        <p:spPr>
          <a:xfrm>
            <a:off x="4530339" y="3340440"/>
            <a:ext cx="2452503" cy="492596"/>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1.3</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do in any order 1.3.1, 1.3.2</a:t>
            </a:r>
          </a:p>
        </p:txBody>
      </p:sp>
      <p:sp>
        <p:nvSpPr>
          <p:cNvPr id="24" name="Google Shape;116;p15">
            <a:extLst>
              <a:ext uri="{FF2B5EF4-FFF2-40B4-BE49-F238E27FC236}">
                <a16:creationId xmlns:a16="http://schemas.microsoft.com/office/drawing/2014/main" id="{C5890293-DB4E-4CE8-B8D4-1788FB4C69A3}"/>
              </a:ext>
            </a:extLst>
          </p:cNvPr>
          <p:cNvSpPr txBox="1"/>
          <p:nvPr/>
        </p:nvSpPr>
        <p:spPr>
          <a:xfrm>
            <a:off x="6552837" y="5065858"/>
            <a:ext cx="2106869" cy="492413"/>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1.4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do in any order 1.4.1, 1.4.2</a:t>
            </a:r>
          </a:p>
        </p:txBody>
      </p:sp>
      <p:sp>
        <p:nvSpPr>
          <p:cNvPr id="25" name="Google Shape;103;p15">
            <a:extLst>
              <a:ext uri="{FF2B5EF4-FFF2-40B4-BE49-F238E27FC236}">
                <a16:creationId xmlns:a16="http://schemas.microsoft.com/office/drawing/2014/main" id="{57DD1BBB-D6E9-4194-BC5D-C7EF4F0F6CA7}"/>
              </a:ext>
            </a:extLst>
          </p:cNvPr>
          <p:cNvSpPr/>
          <p:nvPr/>
        </p:nvSpPr>
        <p:spPr>
          <a:xfrm>
            <a:off x="7795232" y="5840327"/>
            <a:ext cx="1477112" cy="704398"/>
          </a:xfrm>
          <a:prstGeom prst="rect">
            <a:avLst/>
          </a:prstGeom>
          <a:solidFill>
            <a:srgbClr val="307BF3"/>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Montserrat" pitchFamily="50"/>
              </a:rPr>
              <a:t>1.4.2.  Ask for opinion in social groups</a:t>
            </a:r>
          </a:p>
        </p:txBody>
      </p:sp>
      <p:sp>
        <p:nvSpPr>
          <p:cNvPr id="26" name="Google Shape;169;p17">
            <a:extLst>
              <a:ext uri="{FF2B5EF4-FFF2-40B4-BE49-F238E27FC236}">
                <a16:creationId xmlns:a16="http://schemas.microsoft.com/office/drawing/2014/main" id="{98047CE0-76D0-461F-B8BD-B21BB35C6DCC}"/>
              </a:ext>
            </a:extLst>
          </p:cNvPr>
          <p:cNvSpPr/>
          <p:nvPr/>
        </p:nvSpPr>
        <p:spPr>
          <a:xfrm>
            <a:off x="4644566" y="1381713"/>
            <a:ext cx="2159995" cy="539998"/>
          </a:xfrm>
          <a:prstGeom prst="rect">
            <a:avLst/>
          </a:prstGeom>
          <a:solidFill>
            <a:srgbClr val="0944A1"/>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000" b="0" i="0" u="none" strike="noStrike" kern="1200" cap="none" spc="0" baseline="0" dirty="0">
                <a:solidFill>
                  <a:srgbClr val="FFFFFF"/>
                </a:solidFill>
                <a:uFillTx/>
                <a:latin typeface="Montserrat" pitchFamily="50"/>
                <a:ea typeface="Roboto"/>
                <a:cs typeface="Roboto"/>
              </a:rPr>
              <a:t>1.           </a:t>
            </a:r>
            <a:r>
              <a:rPr lang="it-IT" sz="1100" b="1" i="0" u="none" strike="noStrike" kern="1200" cap="none" spc="0" baseline="0" dirty="0" err="1">
                <a:solidFill>
                  <a:srgbClr val="FFFFFF"/>
                </a:solidFill>
                <a:uFillTx/>
                <a:latin typeface="Montserrat" pitchFamily="50"/>
                <a:ea typeface="Roboto"/>
                <a:cs typeface="Roboto"/>
              </a:rPr>
              <a:t>Collect</a:t>
            </a:r>
            <a:r>
              <a:rPr lang="it-IT" sz="1100" b="1" i="0" u="none" strike="noStrike" kern="1200" cap="none" spc="0" baseline="0" dirty="0">
                <a:solidFill>
                  <a:srgbClr val="FFFFFF"/>
                </a:solidFill>
                <a:uFillTx/>
                <a:latin typeface="Montserrat" pitchFamily="50"/>
                <a:ea typeface="Roboto"/>
                <a:cs typeface="Roboto"/>
              </a:rPr>
              <a:t> information</a:t>
            </a:r>
            <a:r>
              <a:rPr lang="it-IT" sz="1100" b="0" i="0" u="none" strike="noStrike" kern="1200" cap="none" spc="0" baseline="0" dirty="0">
                <a:solidFill>
                  <a:srgbClr val="000000"/>
                </a:solidFill>
                <a:uFillTx/>
                <a:latin typeface="Montserrat" pitchFamily="50"/>
              </a:rPr>
              <a:t>:</a:t>
            </a:r>
            <a:endParaRPr lang="it-IT" sz="1800" b="0" i="0" u="none" strike="noStrike" kern="1200" cap="none" spc="0" baseline="0" dirty="0">
              <a:solidFill>
                <a:srgbClr val="FFFFFF"/>
              </a:solidFill>
              <a:uFillTx/>
              <a:latin typeface="Montserrat" pitchFamily="50"/>
            </a:endParaRPr>
          </a:p>
        </p:txBody>
      </p:sp>
      <p:cxnSp>
        <p:nvCxnSpPr>
          <p:cNvPr id="27" name="Connettore diritto 43">
            <a:extLst>
              <a:ext uri="{FF2B5EF4-FFF2-40B4-BE49-F238E27FC236}">
                <a16:creationId xmlns:a16="http://schemas.microsoft.com/office/drawing/2014/main" id="{4DBD6640-E092-4C13-8620-4F478809D2A6}"/>
              </a:ext>
            </a:extLst>
          </p:cNvPr>
          <p:cNvCxnSpPr/>
          <p:nvPr/>
        </p:nvCxnSpPr>
        <p:spPr>
          <a:xfrm>
            <a:off x="1168923" y="2234153"/>
            <a:ext cx="9785022" cy="0"/>
          </a:xfrm>
          <a:prstGeom prst="straightConnector1">
            <a:avLst/>
          </a:prstGeom>
          <a:noFill/>
          <a:ln w="6345" cap="flat">
            <a:solidFill>
              <a:srgbClr val="000000"/>
            </a:solidFill>
            <a:prstDash val="solid"/>
            <a:miter/>
          </a:ln>
        </p:spPr>
      </p:cxnSp>
      <p:cxnSp>
        <p:nvCxnSpPr>
          <p:cNvPr id="28" name="Connettore diritto 45">
            <a:extLst>
              <a:ext uri="{FF2B5EF4-FFF2-40B4-BE49-F238E27FC236}">
                <a16:creationId xmlns:a16="http://schemas.microsoft.com/office/drawing/2014/main" id="{7BB3974C-182F-47FE-8571-047633AB305C}"/>
              </a:ext>
            </a:extLst>
          </p:cNvPr>
          <p:cNvCxnSpPr>
            <a:endCxn id="26" idx="2"/>
          </p:cNvCxnSpPr>
          <p:nvPr/>
        </p:nvCxnSpPr>
        <p:spPr>
          <a:xfrm flipV="1">
            <a:off x="5724564" y="1921712"/>
            <a:ext cx="0" cy="312441"/>
          </a:xfrm>
          <a:prstGeom prst="straightConnector1">
            <a:avLst/>
          </a:prstGeom>
          <a:noFill/>
          <a:ln w="6345" cap="flat">
            <a:solidFill>
              <a:srgbClr val="4472C4"/>
            </a:solidFill>
            <a:prstDash val="solid"/>
            <a:miter/>
          </a:ln>
        </p:spPr>
      </p:cxnSp>
      <p:cxnSp>
        <p:nvCxnSpPr>
          <p:cNvPr id="29" name="Connettore diritto 47">
            <a:extLst>
              <a:ext uri="{FF2B5EF4-FFF2-40B4-BE49-F238E27FC236}">
                <a16:creationId xmlns:a16="http://schemas.microsoft.com/office/drawing/2014/main" id="{4AFC2FAF-3541-457C-A447-622F4222082F}"/>
              </a:ext>
            </a:extLst>
          </p:cNvPr>
          <p:cNvCxnSpPr/>
          <p:nvPr/>
        </p:nvCxnSpPr>
        <p:spPr>
          <a:xfrm flipV="1">
            <a:off x="5967008" y="2248985"/>
            <a:ext cx="0" cy="312441"/>
          </a:xfrm>
          <a:prstGeom prst="straightConnector1">
            <a:avLst/>
          </a:prstGeom>
          <a:noFill/>
          <a:ln w="6345" cap="flat">
            <a:solidFill>
              <a:srgbClr val="4472C4"/>
            </a:solidFill>
            <a:prstDash val="solid"/>
            <a:miter/>
          </a:ln>
        </p:spPr>
      </p:cxnSp>
      <p:cxnSp>
        <p:nvCxnSpPr>
          <p:cNvPr id="30" name="Connettore diritto 48">
            <a:extLst>
              <a:ext uri="{FF2B5EF4-FFF2-40B4-BE49-F238E27FC236}">
                <a16:creationId xmlns:a16="http://schemas.microsoft.com/office/drawing/2014/main" id="{EE60A5A5-66A0-4C4A-9983-42A6F2B95A18}"/>
              </a:ext>
            </a:extLst>
          </p:cNvPr>
          <p:cNvCxnSpPr/>
          <p:nvPr/>
        </p:nvCxnSpPr>
        <p:spPr>
          <a:xfrm flipV="1">
            <a:off x="3851343" y="2248985"/>
            <a:ext cx="0" cy="372032"/>
          </a:xfrm>
          <a:prstGeom prst="straightConnector1">
            <a:avLst/>
          </a:prstGeom>
          <a:noFill/>
          <a:ln w="6345" cap="flat">
            <a:solidFill>
              <a:srgbClr val="4472C4"/>
            </a:solidFill>
            <a:prstDash val="solid"/>
            <a:miter/>
          </a:ln>
        </p:spPr>
      </p:cxnSp>
      <p:cxnSp>
        <p:nvCxnSpPr>
          <p:cNvPr id="31" name="Connettore diritto 50">
            <a:extLst>
              <a:ext uri="{FF2B5EF4-FFF2-40B4-BE49-F238E27FC236}">
                <a16:creationId xmlns:a16="http://schemas.microsoft.com/office/drawing/2014/main" id="{DEB89DD7-AB18-4F8E-B036-17A80683BA63}"/>
              </a:ext>
            </a:extLst>
          </p:cNvPr>
          <p:cNvCxnSpPr/>
          <p:nvPr/>
        </p:nvCxnSpPr>
        <p:spPr>
          <a:xfrm flipV="1">
            <a:off x="8350218" y="2248985"/>
            <a:ext cx="0" cy="372032"/>
          </a:xfrm>
          <a:prstGeom prst="straightConnector1">
            <a:avLst/>
          </a:prstGeom>
          <a:noFill/>
          <a:ln w="6345" cap="flat">
            <a:solidFill>
              <a:srgbClr val="4472C4"/>
            </a:solidFill>
            <a:prstDash val="solid"/>
            <a:miter/>
          </a:ln>
        </p:spPr>
      </p:cxnSp>
      <p:cxnSp>
        <p:nvCxnSpPr>
          <p:cNvPr id="32" name="Connettore diritto 51">
            <a:extLst>
              <a:ext uri="{FF2B5EF4-FFF2-40B4-BE49-F238E27FC236}">
                <a16:creationId xmlns:a16="http://schemas.microsoft.com/office/drawing/2014/main" id="{2BE562BA-04EA-42BD-9C9B-D046AF0D37B1}"/>
              </a:ext>
            </a:extLst>
          </p:cNvPr>
          <p:cNvCxnSpPr/>
          <p:nvPr/>
        </p:nvCxnSpPr>
        <p:spPr>
          <a:xfrm flipV="1">
            <a:off x="1170633" y="2248985"/>
            <a:ext cx="0" cy="372032"/>
          </a:xfrm>
          <a:prstGeom prst="straightConnector1">
            <a:avLst/>
          </a:prstGeom>
          <a:noFill/>
          <a:ln w="6345" cap="flat">
            <a:solidFill>
              <a:srgbClr val="4472C4"/>
            </a:solidFill>
            <a:prstDash val="solid"/>
            <a:miter/>
          </a:ln>
        </p:spPr>
      </p:cxnSp>
      <p:cxnSp>
        <p:nvCxnSpPr>
          <p:cNvPr id="33" name="Connettore diritto 52">
            <a:extLst>
              <a:ext uri="{FF2B5EF4-FFF2-40B4-BE49-F238E27FC236}">
                <a16:creationId xmlns:a16="http://schemas.microsoft.com/office/drawing/2014/main" id="{CAC8786E-1CA1-4D12-B96A-1756784B37E9}"/>
              </a:ext>
            </a:extLst>
          </p:cNvPr>
          <p:cNvCxnSpPr/>
          <p:nvPr/>
        </p:nvCxnSpPr>
        <p:spPr>
          <a:xfrm flipV="1">
            <a:off x="10953945" y="2248985"/>
            <a:ext cx="0" cy="372032"/>
          </a:xfrm>
          <a:prstGeom prst="straightConnector1">
            <a:avLst/>
          </a:prstGeom>
          <a:noFill/>
          <a:ln w="6345" cap="flat">
            <a:solidFill>
              <a:srgbClr val="4472C4"/>
            </a:solidFill>
            <a:prstDash val="solid"/>
            <a:miter/>
          </a:ln>
        </p:spPr>
      </p:cxnSp>
      <p:cxnSp>
        <p:nvCxnSpPr>
          <p:cNvPr id="34" name="Connettore diritto 53">
            <a:extLst>
              <a:ext uri="{FF2B5EF4-FFF2-40B4-BE49-F238E27FC236}">
                <a16:creationId xmlns:a16="http://schemas.microsoft.com/office/drawing/2014/main" id="{82EC99A4-E09E-4069-BC9F-ED68F16E868E}"/>
              </a:ext>
            </a:extLst>
          </p:cNvPr>
          <p:cNvCxnSpPr/>
          <p:nvPr/>
        </p:nvCxnSpPr>
        <p:spPr>
          <a:xfrm flipV="1">
            <a:off x="1263755" y="3371721"/>
            <a:ext cx="0" cy="589441"/>
          </a:xfrm>
          <a:prstGeom prst="straightConnector1">
            <a:avLst/>
          </a:prstGeom>
          <a:noFill/>
          <a:ln w="6345" cap="flat">
            <a:solidFill>
              <a:srgbClr val="4472C4"/>
            </a:solidFill>
            <a:prstDash val="solid"/>
            <a:miter/>
          </a:ln>
        </p:spPr>
      </p:cxnSp>
      <p:cxnSp>
        <p:nvCxnSpPr>
          <p:cNvPr id="35" name="Connettore diritto 55">
            <a:extLst>
              <a:ext uri="{FF2B5EF4-FFF2-40B4-BE49-F238E27FC236}">
                <a16:creationId xmlns:a16="http://schemas.microsoft.com/office/drawing/2014/main" id="{43DC8852-3DCB-4E03-BD6A-BC1677013BC5}"/>
              </a:ext>
            </a:extLst>
          </p:cNvPr>
          <p:cNvCxnSpPr/>
          <p:nvPr/>
        </p:nvCxnSpPr>
        <p:spPr>
          <a:xfrm>
            <a:off x="1259750" y="3720053"/>
            <a:ext cx="1133792" cy="0"/>
          </a:xfrm>
          <a:prstGeom prst="straightConnector1">
            <a:avLst/>
          </a:prstGeom>
          <a:noFill/>
          <a:ln w="6345" cap="flat">
            <a:solidFill>
              <a:srgbClr val="000000"/>
            </a:solidFill>
            <a:prstDash val="solid"/>
            <a:miter/>
          </a:ln>
        </p:spPr>
      </p:cxnSp>
      <p:cxnSp>
        <p:nvCxnSpPr>
          <p:cNvPr id="36" name="Connettore diritto 57">
            <a:extLst>
              <a:ext uri="{FF2B5EF4-FFF2-40B4-BE49-F238E27FC236}">
                <a16:creationId xmlns:a16="http://schemas.microsoft.com/office/drawing/2014/main" id="{042FF95B-E405-4696-81A9-0A6FA8C32E60}"/>
              </a:ext>
            </a:extLst>
          </p:cNvPr>
          <p:cNvCxnSpPr>
            <a:stCxn id="11" idx="0"/>
          </p:cNvCxnSpPr>
          <p:nvPr/>
        </p:nvCxnSpPr>
        <p:spPr>
          <a:xfrm flipV="1">
            <a:off x="2393542" y="3720053"/>
            <a:ext cx="0" cy="273287"/>
          </a:xfrm>
          <a:prstGeom prst="straightConnector1">
            <a:avLst/>
          </a:prstGeom>
          <a:noFill/>
          <a:ln w="6345" cap="flat">
            <a:solidFill>
              <a:srgbClr val="4472C4"/>
            </a:solidFill>
            <a:prstDash val="solid"/>
            <a:miter/>
          </a:ln>
        </p:spPr>
      </p:cxnSp>
      <p:cxnSp>
        <p:nvCxnSpPr>
          <p:cNvPr id="37" name="Connettore diritto 61">
            <a:extLst>
              <a:ext uri="{FF2B5EF4-FFF2-40B4-BE49-F238E27FC236}">
                <a16:creationId xmlns:a16="http://schemas.microsoft.com/office/drawing/2014/main" id="{E16E4565-161D-4371-A9B5-29D9A49E3792}"/>
              </a:ext>
            </a:extLst>
          </p:cNvPr>
          <p:cNvCxnSpPr/>
          <p:nvPr/>
        </p:nvCxnSpPr>
        <p:spPr>
          <a:xfrm flipV="1">
            <a:off x="3907898" y="3425333"/>
            <a:ext cx="0" cy="1817223"/>
          </a:xfrm>
          <a:prstGeom prst="straightConnector1">
            <a:avLst/>
          </a:prstGeom>
          <a:noFill/>
          <a:ln w="6345" cap="flat">
            <a:solidFill>
              <a:srgbClr val="4472C4"/>
            </a:solidFill>
            <a:prstDash val="solid"/>
            <a:miter/>
          </a:ln>
        </p:spPr>
      </p:cxnSp>
      <p:cxnSp>
        <p:nvCxnSpPr>
          <p:cNvPr id="38" name="Connettore diritto 63">
            <a:extLst>
              <a:ext uri="{FF2B5EF4-FFF2-40B4-BE49-F238E27FC236}">
                <a16:creationId xmlns:a16="http://schemas.microsoft.com/office/drawing/2014/main" id="{3F05FF04-72A2-490A-AA62-2CD6AEE0EDAE}"/>
              </a:ext>
            </a:extLst>
          </p:cNvPr>
          <p:cNvCxnSpPr/>
          <p:nvPr/>
        </p:nvCxnSpPr>
        <p:spPr>
          <a:xfrm>
            <a:off x="876296" y="5242556"/>
            <a:ext cx="3768270" cy="0"/>
          </a:xfrm>
          <a:prstGeom prst="straightConnector1">
            <a:avLst/>
          </a:prstGeom>
          <a:noFill/>
          <a:ln w="6345" cap="flat">
            <a:solidFill>
              <a:srgbClr val="000000"/>
            </a:solidFill>
            <a:prstDash val="solid"/>
            <a:miter/>
          </a:ln>
        </p:spPr>
      </p:cxnSp>
      <p:cxnSp>
        <p:nvCxnSpPr>
          <p:cNvPr id="39" name="Connettore diritto 66">
            <a:extLst>
              <a:ext uri="{FF2B5EF4-FFF2-40B4-BE49-F238E27FC236}">
                <a16:creationId xmlns:a16="http://schemas.microsoft.com/office/drawing/2014/main" id="{DC4A7827-D839-49F3-AC80-90120967CD77}"/>
              </a:ext>
            </a:extLst>
          </p:cNvPr>
          <p:cNvCxnSpPr/>
          <p:nvPr/>
        </p:nvCxnSpPr>
        <p:spPr>
          <a:xfrm flipV="1">
            <a:off x="876296" y="5242556"/>
            <a:ext cx="0" cy="206152"/>
          </a:xfrm>
          <a:prstGeom prst="straightConnector1">
            <a:avLst/>
          </a:prstGeom>
          <a:noFill/>
          <a:ln w="6345" cap="flat">
            <a:solidFill>
              <a:srgbClr val="4472C4"/>
            </a:solidFill>
            <a:prstDash val="solid"/>
            <a:miter/>
          </a:ln>
        </p:spPr>
      </p:cxnSp>
      <p:cxnSp>
        <p:nvCxnSpPr>
          <p:cNvPr id="40" name="Connettore diritto 68">
            <a:extLst>
              <a:ext uri="{FF2B5EF4-FFF2-40B4-BE49-F238E27FC236}">
                <a16:creationId xmlns:a16="http://schemas.microsoft.com/office/drawing/2014/main" id="{525A4477-F140-4AD8-B7DD-D75E34122F4F}"/>
              </a:ext>
            </a:extLst>
          </p:cNvPr>
          <p:cNvCxnSpPr/>
          <p:nvPr/>
        </p:nvCxnSpPr>
        <p:spPr>
          <a:xfrm flipV="1">
            <a:off x="2865985" y="5242556"/>
            <a:ext cx="0" cy="273287"/>
          </a:xfrm>
          <a:prstGeom prst="straightConnector1">
            <a:avLst/>
          </a:prstGeom>
          <a:noFill/>
          <a:ln w="6345" cap="flat">
            <a:solidFill>
              <a:srgbClr val="4472C4"/>
            </a:solidFill>
            <a:prstDash val="solid"/>
            <a:miter/>
          </a:ln>
        </p:spPr>
      </p:cxnSp>
      <p:cxnSp>
        <p:nvCxnSpPr>
          <p:cNvPr id="41" name="Connettore diritto 69">
            <a:extLst>
              <a:ext uri="{FF2B5EF4-FFF2-40B4-BE49-F238E27FC236}">
                <a16:creationId xmlns:a16="http://schemas.microsoft.com/office/drawing/2014/main" id="{B8E6F400-4BCE-4545-ADB2-263E705B3FEF}"/>
              </a:ext>
            </a:extLst>
          </p:cNvPr>
          <p:cNvCxnSpPr/>
          <p:nvPr/>
        </p:nvCxnSpPr>
        <p:spPr>
          <a:xfrm flipV="1">
            <a:off x="4645435" y="5242556"/>
            <a:ext cx="0" cy="273287"/>
          </a:xfrm>
          <a:prstGeom prst="straightConnector1">
            <a:avLst/>
          </a:prstGeom>
          <a:noFill/>
          <a:ln w="6345" cap="flat">
            <a:solidFill>
              <a:srgbClr val="4472C4"/>
            </a:solidFill>
            <a:prstDash val="solid"/>
            <a:miter/>
          </a:ln>
        </p:spPr>
      </p:cxnSp>
      <p:cxnSp>
        <p:nvCxnSpPr>
          <p:cNvPr id="42" name="Connettore diritto 70">
            <a:extLst>
              <a:ext uri="{FF2B5EF4-FFF2-40B4-BE49-F238E27FC236}">
                <a16:creationId xmlns:a16="http://schemas.microsoft.com/office/drawing/2014/main" id="{7C3469D9-7825-4168-92E5-1312941B4E1B}"/>
              </a:ext>
            </a:extLst>
          </p:cNvPr>
          <p:cNvCxnSpPr/>
          <p:nvPr/>
        </p:nvCxnSpPr>
        <p:spPr>
          <a:xfrm>
            <a:off x="5349240" y="3855896"/>
            <a:ext cx="1821183" cy="0"/>
          </a:xfrm>
          <a:prstGeom prst="straightConnector1">
            <a:avLst/>
          </a:prstGeom>
          <a:noFill/>
          <a:ln w="6345" cap="flat">
            <a:solidFill>
              <a:srgbClr val="000000"/>
            </a:solidFill>
            <a:prstDash val="solid"/>
            <a:miter/>
          </a:ln>
        </p:spPr>
      </p:cxnSp>
      <p:cxnSp>
        <p:nvCxnSpPr>
          <p:cNvPr id="43" name="Connettore diritto 72">
            <a:extLst>
              <a:ext uri="{FF2B5EF4-FFF2-40B4-BE49-F238E27FC236}">
                <a16:creationId xmlns:a16="http://schemas.microsoft.com/office/drawing/2014/main" id="{9923B5AB-A60D-499E-B9A5-91A3A2A9C271}"/>
              </a:ext>
            </a:extLst>
          </p:cNvPr>
          <p:cNvCxnSpPr/>
          <p:nvPr/>
        </p:nvCxnSpPr>
        <p:spPr>
          <a:xfrm flipV="1">
            <a:off x="5349240" y="3869722"/>
            <a:ext cx="4855" cy="312478"/>
          </a:xfrm>
          <a:prstGeom prst="straightConnector1">
            <a:avLst/>
          </a:prstGeom>
          <a:noFill/>
          <a:ln w="6345" cap="flat">
            <a:solidFill>
              <a:srgbClr val="4472C4"/>
            </a:solidFill>
            <a:prstDash val="solid"/>
            <a:miter/>
          </a:ln>
        </p:spPr>
      </p:cxnSp>
      <p:cxnSp>
        <p:nvCxnSpPr>
          <p:cNvPr id="44" name="Connettore diritto 75">
            <a:extLst>
              <a:ext uri="{FF2B5EF4-FFF2-40B4-BE49-F238E27FC236}">
                <a16:creationId xmlns:a16="http://schemas.microsoft.com/office/drawing/2014/main" id="{476867CC-451F-473A-B8B0-A6365F0545E9}"/>
              </a:ext>
            </a:extLst>
          </p:cNvPr>
          <p:cNvCxnSpPr/>
          <p:nvPr/>
        </p:nvCxnSpPr>
        <p:spPr>
          <a:xfrm flipV="1">
            <a:off x="7167204" y="3861630"/>
            <a:ext cx="4846" cy="312477"/>
          </a:xfrm>
          <a:prstGeom prst="straightConnector1">
            <a:avLst/>
          </a:prstGeom>
          <a:noFill/>
          <a:ln w="6345" cap="flat">
            <a:solidFill>
              <a:srgbClr val="4472C4"/>
            </a:solidFill>
            <a:prstDash val="solid"/>
            <a:miter/>
          </a:ln>
        </p:spPr>
      </p:cxnSp>
      <p:cxnSp>
        <p:nvCxnSpPr>
          <p:cNvPr id="45" name="Connettore diritto 76">
            <a:extLst>
              <a:ext uri="{FF2B5EF4-FFF2-40B4-BE49-F238E27FC236}">
                <a16:creationId xmlns:a16="http://schemas.microsoft.com/office/drawing/2014/main" id="{E45D121A-51E8-4640-9B4A-2D25D9C4C50C}"/>
              </a:ext>
            </a:extLst>
          </p:cNvPr>
          <p:cNvCxnSpPr/>
          <p:nvPr/>
        </p:nvCxnSpPr>
        <p:spPr>
          <a:xfrm flipV="1">
            <a:off x="6315632" y="3395761"/>
            <a:ext cx="0" cy="454402"/>
          </a:xfrm>
          <a:prstGeom prst="straightConnector1">
            <a:avLst/>
          </a:prstGeom>
          <a:noFill/>
          <a:ln w="6345" cap="flat">
            <a:solidFill>
              <a:srgbClr val="4472C4"/>
            </a:solidFill>
            <a:prstDash val="solid"/>
            <a:miter/>
          </a:ln>
        </p:spPr>
      </p:cxnSp>
      <p:cxnSp>
        <p:nvCxnSpPr>
          <p:cNvPr id="46" name="Connettore diritto 78">
            <a:extLst>
              <a:ext uri="{FF2B5EF4-FFF2-40B4-BE49-F238E27FC236}">
                <a16:creationId xmlns:a16="http://schemas.microsoft.com/office/drawing/2014/main" id="{CFFA2EA0-127B-4424-A717-82D725451080}"/>
              </a:ext>
            </a:extLst>
          </p:cNvPr>
          <p:cNvCxnSpPr/>
          <p:nvPr/>
        </p:nvCxnSpPr>
        <p:spPr>
          <a:xfrm>
            <a:off x="9462202" y="4025966"/>
            <a:ext cx="1821183" cy="0"/>
          </a:xfrm>
          <a:prstGeom prst="straightConnector1">
            <a:avLst/>
          </a:prstGeom>
          <a:noFill/>
          <a:ln w="6345" cap="flat">
            <a:solidFill>
              <a:srgbClr val="000000"/>
            </a:solidFill>
            <a:prstDash val="solid"/>
            <a:miter/>
          </a:ln>
        </p:spPr>
      </p:cxnSp>
      <p:cxnSp>
        <p:nvCxnSpPr>
          <p:cNvPr id="47" name="Connettore diritto 79">
            <a:extLst>
              <a:ext uri="{FF2B5EF4-FFF2-40B4-BE49-F238E27FC236}">
                <a16:creationId xmlns:a16="http://schemas.microsoft.com/office/drawing/2014/main" id="{83ECB8CA-B492-4A10-8ED4-E0E11818E137}"/>
              </a:ext>
            </a:extLst>
          </p:cNvPr>
          <p:cNvCxnSpPr/>
          <p:nvPr/>
        </p:nvCxnSpPr>
        <p:spPr>
          <a:xfrm flipV="1">
            <a:off x="10958800" y="3395761"/>
            <a:ext cx="0" cy="628924"/>
          </a:xfrm>
          <a:prstGeom prst="straightConnector1">
            <a:avLst/>
          </a:prstGeom>
          <a:noFill/>
          <a:ln w="6345" cap="flat">
            <a:solidFill>
              <a:srgbClr val="4472C4"/>
            </a:solidFill>
            <a:prstDash val="solid"/>
            <a:miter/>
          </a:ln>
        </p:spPr>
      </p:cxnSp>
      <p:cxnSp>
        <p:nvCxnSpPr>
          <p:cNvPr id="48" name="Connettore diritto 81">
            <a:extLst>
              <a:ext uri="{FF2B5EF4-FFF2-40B4-BE49-F238E27FC236}">
                <a16:creationId xmlns:a16="http://schemas.microsoft.com/office/drawing/2014/main" id="{D1FAC921-ADBF-4962-940F-5240752B2B7C}"/>
              </a:ext>
            </a:extLst>
          </p:cNvPr>
          <p:cNvCxnSpPr>
            <a:stCxn id="18" idx="0"/>
          </p:cNvCxnSpPr>
          <p:nvPr/>
        </p:nvCxnSpPr>
        <p:spPr>
          <a:xfrm flipV="1">
            <a:off x="11283385" y="4031077"/>
            <a:ext cx="0" cy="684410"/>
          </a:xfrm>
          <a:prstGeom prst="straightConnector1">
            <a:avLst/>
          </a:prstGeom>
          <a:noFill/>
          <a:ln w="6345" cap="flat">
            <a:solidFill>
              <a:srgbClr val="4472C4"/>
            </a:solidFill>
            <a:prstDash val="solid"/>
            <a:miter/>
          </a:ln>
        </p:spPr>
      </p:cxnSp>
      <p:cxnSp>
        <p:nvCxnSpPr>
          <p:cNvPr id="49" name="Connettore diritto 83">
            <a:extLst>
              <a:ext uri="{FF2B5EF4-FFF2-40B4-BE49-F238E27FC236}">
                <a16:creationId xmlns:a16="http://schemas.microsoft.com/office/drawing/2014/main" id="{B794D4B7-3280-41ED-AB35-17EFF3C68C1E}"/>
              </a:ext>
            </a:extLst>
          </p:cNvPr>
          <p:cNvCxnSpPr/>
          <p:nvPr/>
        </p:nvCxnSpPr>
        <p:spPr>
          <a:xfrm flipV="1">
            <a:off x="9462202" y="4013329"/>
            <a:ext cx="0" cy="684410"/>
          </a:xfrm>
          <a:prstGeom prst="straightConnector1">
            <a:avLst/>
          </a:prstGeom>
          <a:noFill/>
          <a:ln w="6345" cap="flat">
            <a:solidFill>
              <a:srgbClr val="4472C4"/>
            </a:solidFill>
            <a:prstDash val="solid"/>
            <a:miter/>
          </a:ln>
        </p:spPr>
      </p:cxnSp>
      <p:cxnSp>
        <p:nvCxnSpPr>
          <p:cNvPr id="50" name="Connettore diritto 85">
            <a:extLst>
              <a:ext uri="{FF2B5EF4-FFF2-40B4-BE49-F238E27FC236}">
                <a16:creationId xmlns:a16="http://schemas.microsoft.com/office/drawing/2014/main" id="{5F3D05AF-2425-4E9A-B429-42EFC994506A}"/>
              </a:ext>
            </a:extLst>
          </p:cNvPr>
          <p:cNvCxnSpPr/>
          <p:nvPr/>
        </p:nvCxnSpPr>
        <p:spPr>
          <a:xfrm flipH="1" flipV="1">
            <a:off x="8346615" y="3308500"/>
            <a:ext cx="21918" cy="2531827"/>
          </a:xfrm>
          <a:prstGeom prst="straightConnector1">
            <a:avLst/>
          </a:prstGeom>
          <a:noFill/>
          <a:ln w="6345" cap="flat">
            <a:solidFill>
              <a:srgbClr val="4472C4"/>
            </a:solidFill>
            <a:prstDash val="solid"/>
            <a:miter/>
          </a:ln>
        </p:spPr>
      </p:cxnSp>
      <p:cxnSp>
        <p:nvCxnSpPr>
          <p:cNvPr id="51" name="Connettore diritto 87">
            <a:extLst>
              <a:ext uri="{FF2B5EF4-FFF2-40B4-BE49-F238E27FC236}">
                <a16:creationId xmlns:a16="http://schemas.microsoft.com/office/drawing/2014/main" id="{F3DDF817-4986-4467-94B5-1264DCBECC8E}"/>
              </a:ext>
            </a:extLst>
          </p:cNvPr>
          <p:cNvCxnSpPr/>
          <p:nvPr/>
        </p:nvCxnSpPr>
        <p:spPr>
          <a:xfrm>
            <a:off x="7048003" y="5558271"/>
            <a:ext cx="1326017" cy="0"/>
          </a:xfrm>
          <a:prstGeom prst="straightConnector1">
            <a:avLst/>
          </a:prstGeom>
          <a:noFill/>
          <a:ln w="6345" cap="flat">
            <a:solidFill>
              <a:srgbClr val="000000"/>
            </a:solidFill>
            <a:prstDash val="solid"/>
            <a:miter/>
          </a:ln>
        </p:spPr>
      </p:cxnSp>
      <p:cxnSp>
        <p:nvCxnSpPr>
          <p:cNvPr id="52" name="Connettore diritto 89">
            <a:extLst>
              <a:ext uri="{FF2B5EF4-FFF2-40B4-BE49-F238E27FC236}">
                <a16:creationId xmlns:a16="http://schemas.microsoft.com/office/drawing/2014/main" id="{EFE4F667-2080-4CBC-B634-560AF38A9CE6}"/>
              </a:ext>
            </a:extLst>
          </p:cNvPr>
          <p:cNvCxnSpPr/>
          <p:nvPr/>
        </p:nvCxnSpPr>
        <p:spPr>
          <a:xfrm flipV="1">
            <a:off x="7043156" y="5547253"/>
            <a:ext cx="4847" cy="312478"/>
          </a:xfrm>
          <a:prstGeom prst="straightConnector1">
            <a:avLst/>
          </a:prstGeom>
          <a:noFill/>
          <a:ln w="6345" cap="flat">
            <a:solidFill>
              <a:srgbClr val="4472C4"/>
            </a:solidFill>
            <a:prstDash val="solid"/>
            <a:miter/>
          </a:ln>
        </p:spPr>
      </p:cxnSp>
      <p:sp>
        <p:nvSpPr>
          <p:cNvPr id="54" name="Segnaposto contenuto 2">
            <a:extLst>
              <a:ext uri="{FF2B5EF4-FFF2-40B4-BE49-F238E27FC236}">
                <a16:creationId xmlns:a16="http://schemas.microsoft.com/office/drawing/2014/main" id="{9AEB5C11-4FD4-4C90-A481-3D8352031A2E}"/>
              </a:ext>
            </a:extLst>
          </p:cNvPr>
          <p:cNvSpPr txBox="1">
            <a:spLocks/>
          </p:cNvSpPr>
          <p:nvPr/>
        </p:nvSpPr>
        <p:spPr>
          <a:xfrm>
            <a:off x="-52960" y="6403094"/>
            <a:ext cx="12192000" cy="463630"/>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E129BF-F084-4F41-B67A-BDB2CAF0C445}"/>
              </a:ext>
            </a:extLst>
          </p:cNvPr>
          <p:cNvSpPr txBox="1">
            <a:spLocks noGrp="1"/>
          </p:cNvSpPr>
          <p:nvPr>
            <p:ph type="ctrTitle"/>
          </p:nvPr>
        </p:nvSpPr>
        <p:spPr>
          <a:xfrm>
            <a:off x="296521" y="240798"/>
            <a:ext cx="9144000" cy="573091"/>
          </a:xfrm>
        </p:spPr>
        <p:txBody>
          <a:bodyPr/>
          <a:lstStyle/>
          <a:p>
            <a:pPr lvl="0" algn="l"/>
            <a:r>
              <a:rPr lang="it-IT" sz="2400" b="1" i="1" dirty="0">
                <a:solidFill>
                  <a:schemeClr val="accent1">
                    <a:lumMod val="75000"/>
                  </a:schemeClr>
                </a:solidFill>
                <a:latin typeface="Montserrat Light" panose="00000400000000000000" pitchFamily="2" charset="0"/>
                <a:ea typeface="+mn-ea"/>
                <a:cs typeface="+mn-cs"/>
              </a:rPr>
              <a:t>Task: </a:t>
            </a:r>
            <a:r>
              <a:rPr lang="it-IT" sz="2400" b="1" i="1" dirty="0" err="1">
                <a:solidFill>
                  <a:schemeClr val="accent1">
                    <a:lumMod val="75000"/>
                  </a:schemeClr>
                </a:solidFill>
                <a:latin typeface="Montserrat Light" panose="00000400000000000000" pitchFamily="2" charset="0"/>
                <a:ea typeface="+mn-ea"/>
                <a:cs typeface="+mn-cs"/>
              </a:rPr>
              <a:t>Accomplish</a:t>
            </a:r>
            <a:r>
              <a:rPr lang="it-IT" sz="2400" b="1" i="1" dirty="0">
                <a:solidFill>
                  <a:schemeClr val="accent1">
                    <a:lumMod val="75000"/>
                  </a:schemeClr>
                </a:solidFill>
                <a:latin typeface="Montserrat Light" panose="00000400000000000000" pitchFamily="2" charset="0"/>
                <a:ea typeface="+mn-ea"/>
                <a:cs typeface="+mn-cs"/>
              </a:rPr>
              <a:t> a study plan </a:t>
            </a:r>
            <a:endParaRPr lang="en-GB" sz="2400" b="1" i="1" dirty="0">
              <a:solidFill>
                <a:schemeClr val="accent1">
                  <a:lumMod val="75000"/>
                </a:schemeClr>
              </a:solidFill>
              <a:latin typeface="Montserrat Light" panose="00000400000000000000" pitchFamily="2" charset="0"/>
              <a:ea typeface="+mn-ea"/>
              <a:cs typeface="+mn-cs"/>
            </a:endParaRPr>
          </a:p>
        </p:txBody>
      </p:sp>
      <p:sp>
        <p:nvSpPr>
          <p:cNvPr id="3" name="CasellaDiTesto 3">
            <a:extLst>
              <a:ext uri="{FF2B5EF4-FFF2-40B4-BE49-F238E27FC236}">
                <a16:creationId xmlns:a16="http://schemas.microsoft.com/office/drawing/2014/main" id="{6D1672FF-7B0F-4205-900F-C0EB977A06F6}"/>
              </a:ext>
            </a:extLst>
          </p:cNvPr>
          <p:cNvSpPr txBox="1"/>
          <p:nvPr/>
        </p:nvSpPr>
        <p:spPr>
          <a:xfrm>
            <a:off x="296521" y="948882"/>
            <a:ext cx="859526"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HTA</a:t>
            </a:r>
            <a:endParaRPr lang="en-GB" sz="2400" b="1" i="0" u="none" strike="noStrike" kern="1200" cap="none" spc="0" baseline="0" dirty="0">
              <a:solidFill>
                <a:srgbClr val="8CA1C5"/>
              </a:solidFill>
              <a:uFillTx/>
              <a:latin typeface="Montserrat" pitchFamily="50"/>
            </a:endParaRPr>
          </a:p>
        </p:txBody>
      </p:sp>
      <p:sp>
        <p:nvSpPr>
          <p:cNvPr id="4" name="Google Shape;169;p17">
            <a:extLst>
              <a:ext uri="{FF2B5EF4-FFF2-40B4-BE49-F238E27FC236}">
                <a16:creationId xmlns:a16="http://schemas.microsoft.com/office/drawing/2014/main" id="{67518B15-625F-4D44-ACE0-10A2DE2446B2}"/>
              </a:ext>
            </a:extLst>
          </p:cNvPr>
          <p:cNvSpPr/>
          <p:nvPr/>
        </p:nvSpPr>
        <p:spPr>
          <a:xfrm>
            <a:off x="4778526" y="1545537"/>
            <a:ext cx="2159995" cy="539998"/>
          </a:xfrm>
          <a:prstGeom prst="rect">
            <a:avLst/>
          </a:prstGeom>
          <a:solidFill>
            <a:srgbClr val="0944A1"/>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900" b="0" i="0" u="none" strike="noStrike" kern="1200" cap="none" spc="0" baseline="0">
                <a:solidFill>
                  <a:srgbClr val="FFFFFF"/>
                </a:solidFill>
                <a:uFillTx/>
                <a:latin typeface="Montserrat" pitchFamily="50"/>
                <a:ea typeface="Roboto"/>
                <a:cs typeface="Roboto"/>
              </a:rPr>
              <a:t>2.           </a:t>
            </a:r>
            <a:r>
              <a:rPr lang="it-IT" sz="900" b="1" i="0" u="none" strike="noStrike" kern="1200" cap="none" spc="0" baseline="0">
                <a:solidFill>
                  <a:srgbClr val="FFFFFF"/>
                </a:solidFill>
                <a:uFillTx/>
                <a:latin typeface="Montserrat" pitchFamily="50"/>
              </a:rPr>
              <a:t>Analyse information</a:t>
            </a:r>
            <a:r>
              <a:rPr lang="it-IT" sz="900" b="0" i="0" u="none" strike="noStrike" kern="1200" cap="none" spc="0" baseline="0">
                <a:solidFill>
                  <a:srgbClr val="000000"/>
                </a:solidFill>
                <a:uFillTx/>
                <a:latin typeface="Montserrat" pitchFamily="50"/>
              </a:rPr>
              <a:t>:</a:t>
            </a:r>
            <a:endParaRPr lang="it-IT" sz="900" b="0" i="0" u="none" strike="noStrike" kern="1200" cap="none" spc="0" baseline="0">
              <a:solidFill>
                <a:srgbClr val="FFFFFF"/>
              </a:solidFill>
              <a:uFillTx/>
              <a:latin typeface="Montserrat" pitchFamily="50"/>
            </a:endParaRPr>
          </a:p>
        </p:txBody>
      </p:sp>
      <p:sp>
        <p:nvSpPr>
          <p:cNvPr id="5" name="Google Shape;170;p17">
            <a:extLst>
              <a:ext uri="{FF2B5EF4-FFF2-40B4-BE49-F238E27FC236}">
                <a16:creationId xmlns:a16="http://schemas.microsoft.com/office/drawing/2014/main" id="{5359AC19-2682-4C6C-9386-6CD3AA574B61}"/>
              </a:ext>
            </a:extLst>
          </p:cNvPr>
          <p:cNvSpPr/>
          <p:nvPr/>
        </p:nvSpPr>
        <p:spPr>
          <a:xfrm>
            <a:off x="9042803" y="2671556"/>
            <a:ext cx="1979996" cy="539998"/>
          </a:xfrm>
          <a:prstGeom prst="rect">
            <a:avLst/>
          </a:prstGeom>
          <a:solidFill>
            <a:srgbClr val="0D5DDF"/>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Montserrat" pitchFamily="50"/>
                <a:ea typeface="Roboto"/>
                <a:cs typeface="Roboto"/>
              </a:rPr>
              <a:t>2.3.    </a:t>
            </a:r>
            <a:r>
              <a:rPr lang="en-GB" sz="900" b="0" i="0" u="none" strike="noStrike" kern="1200" cap="none" spc="0" baseline="0">
                <a:solidFill>
                  <a:srgbClr val="FFFFFF"/>
                </a:solidFill>
                <a:uFillTx/>
                <a:latin typeface="Montserrat" pitchFamily="50"/>
              </a:rPr>
              <a:t>Consider useful/related exam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900" b="0" i="0" u="none" strike="noStrike" kern="1200" cap="none" spc="0" baseline="0">
              <a:solidFill>
                <a:srgbClr val="FFFFFF"/>
              </a:solidFill>
              <a:uFillTx/>
              <a:latin typeface="Montserrat" pitchFamily="50"/>
              <a:ea typeface="Roboto"/>
              <a:cs typeface="Roboto"/>
            </a:endParaRPr>
          </a:p>
        </p:txBody>
      </p:sp>
      <p:sp>
        <p:nvSpPr>
          <p:cNvPr id="6" name="Google Shape;171;p17">
            <a:extLst>
              <a:ext uri="{FF2B5EF4-FFF2-40B4-BE49-F238E27FC236}">
                <a16:creationId xmlns:a16="http://schemas.microsoft.com/office/drawing/2014/main" id="{6565B790-596F-403C-BFF7-2F450801C7C2}"/>
              </a:ext>
            </a:extLst>
          </p:cNvPr>
          <p:cNvSpPr/>
          <p:nvPr/>
        </p:nvSpPr>
        <p:spPr>
          <a:xfrm>
            <a:off x="1524003" y="2671556"/>
            <a:ext cx="1979996" cy="539998"/>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it-IT" sz="900" b="0" i="0" u="none" strike="noStrike" kern="1200" cap="none" spc="0" baseline="0">
                <a:solidFill>
                  <a:srgbClr val="FFFFFF"/>
                </a:solidFill>
                <a:uFillTx/>
                <a:latin typeface="Montserrat" pitchFamily="50"/>
              </a:rPr>
              <a:t>2.1.       </a:t>
            </a:r>
            <a:r>
              <a:rPr lang="it-IT" sz="900" b="0" i="0" u="none" strike="noStrike" kern="1200" cap="none" spc="0" baseline="0">
                <a:solidFill>
                  <a:srgbClr val="000000"/>
                </a:solidFill>
                <a:uFillTx/>
                <a:latin typeface="Montserrat" pitchFamily="50"/>
              </a:rPr>
              <a:t> </a:t>
            </a:r>
            <a:r>
              <a:rPr lang="it-IT" sz="900" b="0" i="0" u="none" strike="noStrike" kern="1200" cap="none" spc="0" baseline="0">
                <a:solidFill>
                  <a:srgbClr val="FFFFFF"/>
                </a:solidFill>
                <a:uFillTx/>
                <a:latin typeface="Montserrat" pitchFamily="50"/>
              </a:rPr>
              <a:t>Evaluate difficulty</a:t>
            </a:r>
          </a:p>
        </p:txBody>
      </p:sp>
      <p:sp>
        <p:nvSpPr>
          <p:cNvPr id="7" name="Google Shape;172;p17">
            <a:extLst>
              <a:ext uri="{FF2B5EF4-FFF2-40B4-BE49-F238E27FC236}">
                <a16:creationId xmlns:a16="http://schemas.microsoft.com/office/drawing/2014/main" id="{8AA6F4A7-B301-4A7F-80F9-5C3A981E67CA}"/>
              </a:ext>
            </a:extLst>
          </p:cNvPr>
          <p:cNvSpPr/>
          <p:nvPr/>
        </p:nvSpPr>
        <p:spPr>
          <a:xfrm>
            <a:off x="655323" y="4599038"/>
            <a:ext cx="1388397" cy="539998"/>
          </a:xfrm>
          <a:prstGeom prst="rect">
            <a:avLst/>
          </a:prstGeom>
          <a:solidFill>
            <a:srgbClr val="307BF3"/>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900" b="0" i="0" u="none" strike="noStrike" kern="1200" cap="none" spc="0" baseline="0">
                <a:solidFill>
                  <a:srgbClr val="FFFFFF"/>
                </a:solidFill>
                <a:uFillTx/>
                <a:latin typeface="Montserrat" pitchFamily="50"/>
              </a:rPr>
              <a:t>2.1.1.     Consider topic</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900" b="0" i="0" u="none" strike="noStrike" kern="1200" cap="none" spc="0" baseline="0">
              <a:solidFill>
                <a:srgbClr val="FFFFFF"/>
              </a:solidFill>
              <a:uFillTx/>
              <a:latin typeface="Montserrat" pitchFamily="50"/>
              <a:ea typeface="Roboto"/>
              <a:cs typeface="Roboto"/>
            </a:endParaRPr>
          </a:p>
        </p:txBody>
      </p:sp>
      <p:cxnSp>
        <p:nvCxnSpPr>
          <p:cNvPr id="8" name="Google Shape;173;p17">
            <a:extLst>
              <a:ext uri="{FF2B5EF4-FFF2-40B4-BE49-F238E27FC236}">
                <a16:creationId xmlns:a16="http://schemas.microsoft.com/office/drawing/2014/main" id="{F15D2428-42AD-4FFF-B4D6-6C153BDCAA32}"/>
              </a:ext>
            </a:extLst>
          </p:cNvPr>
          <p:cNvCxnSpPr>
            <a:stCxn id="4" idx="2"/>
            <a:endCxn id="5" idx="0"/>
          </p:cNvCxnSpPr>
          <p:nvPr/>
        </p:nvCxnSpPr>
        <p:spPr>
          <a:xfrm rot="16200000" flipH="1">
            <a:off x="7652652" y="291406"/>
            <a:ext cx="586021" cy="4174277"/>
          </a:xfrm>
          <a:prstGeom prst="bentConnector3">
            <a:avLst>
              <a:gd name="adj1" fmla="val 50000"/>
            </a:avLst>
          </a:prstGeom>
          <a:noFill/>
          <a:ln w="9528" cap="flat">
            <a:solidFill>
              <a:srgbClr val="C2C2C2"/>
            </a:solidFill>
            <a:prstDash val="solid"/>
            <a:round/>
          </a:ln>
        </p:spPr>
      </p:cxnSp>
      <p:cxnSp>
        <p:nvCxnSpPr>
          <p:cNvPr id="9" name="Google Shape;174;p17">
            <a:extLst>
              <a:ext uri="{FF2B5EF4-FFF2-40B4-BE49-F238E27FC236}">
                <a16:creationId xmlns:a16="http://schemas.microsoft.com/office/drawing/2014/main" id="{093B6BAD-3678-424B-8104-F3516D3F4BDB}"/>
              </a:ext>
            </a:extLst>
          </p:cNvPr>
          <p:cNvCxnSpPr>
            <a:stCxn id="6" idx="0"/>
            <a:endCxn id="4" idx="2"/>
          </p:cNvCxnSpPr>
          <p:nvPr/>
        </p:nvCxnSpPr>
        <p:spPr>
          <a:xfrm rot="5400000" flipH="1" flipV="1">
            <a:off x="3893252" y="706285"/>
            <a:ext cx="586021" cy="3344523"/>
          </a:xfrm>
          <a:prstGeom prst="bentConnector3">
            <a:avLst>
              <a:gd name="adj1" fmla="val 50000"/>
            </a:avLst>
          </a:prstGeom>
          <a:noFill/>
          <a:ln w="9528" cap="flat">
            <a:solidFill>
              <a:srgbClr val="C2C2C2"/>
            </a:solidFill>
            <a:prstDash val="solid"/>
            <a:round/>
          </a:ln>
        </p:spPr>
      </p:cxnSp>
      <p:cxnSp>
        <p:nvCxnSpPr>
          <p:cNvPr id="10" name="Google Shape;175;p17">
            <a:extLst>
              <a:ext uri="{FF2B5EF4-FFF2-40B4-BE49-F238E27FC236}">
                <a16:creationId xmlns:a16="http://schemas.microsoft.com/office/drawing/2014/main" id="{604C0E17-6033-454A-B6DA-3D03B13190E9}"/>
              </a:ext>
            </a:extLst>
          </p:cNvPr>
          <p:cNvCxnSpPr>
            <a:stCxn id="7" idx="0"/>
            <a:endCxn id="6" idx="2"/>
          </p:cNvCxnSpPr>
          <p:nvPr/>
        </p:nvCxnSpPr>
        <p:spPr>
          <a:xfrm rot="5400000" flipH="1" flipV="1">
            <a:off x="1238019" y="3323057"/>
            <a:ext cx="1387484" cy="1164479"/>
          </a:xfrm>
          <a:prstGeom prst="bentConnector3">
            <a:avLst>
              <a:gd name="adj1" fmla="val 50000"/>
            </a:avLst>
          </a:prstGeom>
          <a:noFill/>
          <a:ln w="9528" cap="flat">
            <a:solidFill>
              <a:srgbClr val="C2C2C2"/>
            </a:solidFill>
            <a:prstDash val="solid"/>
            <a:round/>
          </a:ln>
        </p:spPr>
      </p:cxnSp>
      <p:sp>
        <p:nvSpPr>
          <p:cNvPr id="11" name="Google Shape;176;p17">
            <a:extLst>
              <a:ext uri="{FF2B5EF4-FFF2-40B4-BE49-F238E27FC236}">
                <a16:creationId xmlns:a16="http://schemas.microsoft.com/office/drawing/2014/main" id="{B0CB8E97-09CC-42EC-A661-D584393BB412}"/>
              </a:ext>
            </a:extLst>
          </p:cNvPr>
          <p:cNvSpPr/>
          <p:nvPr/>
        </p:nvSpPr>
        <p:spPr>
          <a:xfrm>
            <a:off x="4868521" y="2694334"/>
            <a:ext cx="1979996" cy="539998"/>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457200" marR="0" lvl="0" indent="-228600" algn="just" defTabSz="914400" rtl="0" fontAlgn="auto" hangingPunct="1">
              <a:lnSpc>
                <a:spcPct val="115000"/>
              </a:lnSpc>
              <a:spcBef>
                <a:spcPts val="120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Montserrat" pitchFamily="50"/>
              </a:rPr>
              <a:t>2.2.    Consider modality of exam</a:t>
            </a:r>
          </a:p>
        </p:txBody>
      </p:sp>
      <p:cxnSp>
        <p:nvCxnSpPr>
          <p:cNvPr id="12" name="Google Shape;177;p17">
            <a:extLst>
              <a:ext uri="{FF2B5EF4-FFF2-40B4-BE49-F238E27FC236}">
                <a16:creationId xmlns:a16="http://schemas.microsoft.com/office/drawing/2014/main" id="{399CEED1-5EF9-4420-B16B-B4D8F8D3832A}"/>
              </a:ext>
            </a:extLst>
          </p:cNvPr>
          <p:cNvCxnSpPr>
            <a:stCxn id="4" idx="2"/>
            <a:endCxn id="11" idx="0"/>
          </p:cNvCxnSpPr>
          <p:nvPr/>
        </p:nvCxnSpPr>
        <p:spPr>
          <a:xfrm rot="5400000">
            <a:off x="5554123" y="2389932"/>
            <a:ext cx="608799" cy="5"/>
          </a:xfrm>
          <a:prstGeom prst="bentConnector3">
            <a:avLst>
              <a:gd name="adj1" fmla="val 50000"/>
            </a:avLst>
          </a:prstGeom>
          <a:noFill/>
          <a:ln w="9528" cap="flat">
            <a:solidFill>
              <a:srgbClr val="C2C2C2"/>
            </a:solidFill>
            <a:prstDash val="solid"/>
            <a:round/>
          </a:ln>
        </p:spPr>
      </p:cxnSp>
      <p:sp>
        <p:nvSpPr>
          <p:cNvPr id="13" name="Google Shape;180;p17">
            <a:extLst>
              <a:ext uri="{FF2B5EF4-FFF2-40B4-BE49-F238E27FC236}">
                <a16:creationId xmlns:a16="http://schemas.microsoft.com/office/drawing/2014/main" id="{ED2B6300-332E-4B84-A43E-300C26CD99C0}"/>
              </a:ext>
            </a:extLst>
          </p:cNvPr>
          <p:cNvSpPr/>
          <p:nvPr/>
        </p:nvSpPr>
        <p:spPr>
          <a:xfrm>
            <a:off x="2213049" y="4599038"/>
            <a:ext cx="1388397" cy="539998"/>
          </a:xfrm>
          <a:prstGeom prst="rect">
            <a:avLst/>
          </a:prstGeom>
          <a:solidFill>
            <a:srgbClr val="307BF3"/>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Montserrat" pitchFamily="50"/>
                <a:ea typeface="Roboto"/>
                <a:cs typeface="Roboto"/>
              </a:rPr>
              <a:t>2.1.2.    </a:t>
            </a:r>
            <a:r>
              <a:rPr lang="en-GB" sz="900" b="0" i="0" u="none" strike="noStrike" kern="1200" cap="none" spc="0" baseline="0">
                <a:solidFill>
                  <a:srgbClr val="FFFFFF"/>
                </a:solidFill>
                <a:uFillTx/>
                <a:latin typeface="Montserrat" pitchFamily="50"/>
              </a:rPr>
              <a:t>Look for the materials</a:t>
            </a:r>
            <a:endParaRPr lang="en-GB" sz="900" b="0" i="0" u="none" strike="noStrike" kern="1200" cap="none" spc="0" baseline="0">
              <a:solidFill>
                <a:srgbClr val="FFFFFF"/>
              </a:solidFill>
              <a:uFillTx/>
              <a:latin typeface="Montserrat" pitchFamily="50"/>
              <a:ea typeface="Roboto"/>
              <a:cs typeface="Roboto"/>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900" b="0" i="0" u="none" strike="noStrike" kern="1200" cap="none" spc="0" baseline="0">
              <a:solidFill>
                <a:srgbClr val="FFFFFF"/>
              </a:solidFill>
              <a:uFillTx/>
              <a:latin typeface="Montserrat" pitchFamily="50"/>
              <a:ea typeface="Roboto"/>
              <a:cs typeface="Roboto"/>
            </a:endParaRPr>
          </a:p>
        </p:txBody>
      </p:sp>
      <p:cxnSp>
        <p:nvCxnSpPr>
          <p:cNvPr id="14" name="Google Shape;181;p17">
            <a:extLst>
              <a:ext uri="{FF2B5EF4-FFF2-40B4-BE49-F238E27FC236}">
                <a16:creationId xmlns:a16="http://schemas.microsoft.com/office/drawing/2014/main" id="{DA220FB2-88FE-439B-8170-6E2B6AA67852}"/>
              </a:ext>
            </a:extLst>
          </p:cNvPr>
          <p:cNvCxnSpPr>
            <a:stCxn id="6" idx="2"/>
            <a:endCxn id="16" idx="0"/>
          </p:cNvCxnSpPr>
          <p:nvPr/>
        </p:nvCxnSpPr>
        <p:spPr>
          <a:xfrm rot="16200000" flipH="1">
            <a:off x="2817133" y="2908422"/>
            <a:ext cx="1387484" cy="1993748"/>
          </a:xfrm>
          <a:prstGeom prst="bentConnector3">
            <a:avLst>
              <a:gd name="adj1" fmla="val 50000"/>
            </a:avLst>
          </a:prstGeom>
          <a:noFill/>
          <a:ln w="9528" cap="flat">
            <a:solidFill>
              <a:srgbClr val="C2C2C2"/>
            </a:solidFill>
            <a:prstDash val="solid"/>
            <a:round/>
          </a:ln>
        </p:spPr>
      </p:cxnSp>
      <p:cxnSp>
        <p:nvCxnSpPr>
          <p:cNvPr id="15" name="Google Shape;183;p17">
            <a:extLst>
              <a:ext uri="{FF2B5EF4-FFF2-40B4-BE49-F238E27FC236}">
                <a16:creationId xmlns:a16="http://schemas.microsoft.com/office/drawing/2014/main" id="{9DF245EB-A8C1-4E1D-81D5-ED6D8FD24BA3}"/>
              </a:ext>
            </a:extLst>
          </p:cNvPr>
          <p:cNvCxnSpPr>
            <a:stCxn id="13" idx="0"/>
            <a:endCxn id="6" idx="2"/>
          </p:cNvCxnSpPr>
          <p:nvPr/>
        </p:nvCxnSpPr>
        <p:spPr>
          <a:xfrm rot="16200000" flipV="1">
            <a:off x="2016883" y="3708672"/>
            <a:ext cx="1387484" cy="393247"/>
          </a:xfrm>
          <a:prstGeom prst="bentConnector3">
            <a:avLst>
              <a:gd name="adj1" fmla="val 50000"/>
            </a:avLst>
          </a:prstGeom>
          <a:noFill/>
          <a:ln w="9528" cap="flat">
            <a:solidFill>
              <a:srgbClr val="C2C2C2"/>
            </a:solidFill>
            <a:prstDash val="solid"/>
            <a:round/>
          </a:ln>
        </p:spPr>
      </p:cxnSp>
      <p:sp>
        <p:nvSpPr>
          <p:cNvPr id="16" name="Google Shape;182;p17">
            <a:extLst>
              <a:ext uri="{FF2B5EF4-FFF2-40B4-BE49-F238E27FC236}">
                <a16:creationId xmlns:a16="http://schemas.microsoft.com/office/drawing/2014/main" id="{C5C743C0-EE71-49FB-B3D1-B203E8348BA0}"/>
              </a:ext>
            </a:extLst>
          </p:cNvPr>
          <p:cNvSpPr/>
          <p:nvPr/>
        </p:nvSpPr>
        <p:spPr>
          <a:xfrm>
            <a:off x="3813550" y="4599038"/>
            <a:ext cx="1388397" cy="539998"/>
          </a:xfrm>
          <a:prstGeom prst="rect">
            <a:avLst/>
          </a:prstGeom>
          <a:solidFill>
            <a:srgbClr val="307BF3"/>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900" b="0" i="0" u="none" strike="noStrike" kern="1200" cap="none" spc="0" baseline="0">
                <a:solidFill>
                  <a:srgbClr val="FFFFFF"/>
                </a:solidFill>
                <a:uFillTx/>
                <a:latin typeface="Montserrat" pitchFamily="50"/>
                <a:ea typeface="Roboto"/>
                <a:cs typeface="Roboto"/>
              </a:rPr>
              <a:t>2.1.3.    </a:t>
            </a:r>
            <a:r>
              <a:rPr lang="it-IT" sz="900" b="0" i="0" u="none" strike="noStrike" kern="1200" cap="none" spc="0" baseline="0">
                <a:solidFill>
                  <a:srgbClr val="FFFFFF"/>
                </a:solidFill>
                <a:uFillTx/>
                <a:latin typeface="Montserrat" pitchFamily="50"/>
              </a:rPr>
              <a:t>Consider average grades</a:t>
            </a:r>
          </a:p>
        </p:txBody>
      </p:sp>
      <p:sp>
        <p:nvSpPr>
          <p:cNvPr id="17" name="Google Shape;185;p17">
            <a:extLst>
              <a:ext uri="{FF2B5EF4-FFF2-40B4-BE49-F238E27FC236}">
                <a16:creationId xmlns:a16="http://schemas.microsoft.com/office/drawing/2014/main" id="{7CC4135D-9769-4E68-B6AF-D173E637BD14}"/>
              </a:ext>
            </a:extLst>
          </p:cNvPr>
          <p:cNvSpPr txBox="1"/>
          <p:nvPr/>
        </p:nvSpPr>
        <p:spPr>
          <a:xfrm>
            <a:off x="2481425" y="3504328"/>
            <a:ext cx="2499896" cy="461634"/>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dirty="0">
                <a:solidFill>
                  <a:srgbClr val="000000"/>
                </a:solidFill>
                <a:uFillTx/>
                <a:latin typeface="Montserrat" pitchFamily="50"/>
              </a:rPr>
              <a:t>Plan 2.1</a:t>
            </a:r>
            <a:br>
              <a:rPr lang="en-GB" sz="900" b="0" i="0" u="none" strike="noStrike" kern="1200" cap="none" spc="0" baseline="0" dirty="0">
                <a:solidFill>
                  <a:srgbClr val="000000"/>
                </a:solidFill>
                <a:uFillTx/>
                <a:latin typeface="Montserrat" pitchFamily="50"/>
              </a:rPr>
            </a:br>
            <a:r>
              <a:rPr lang="en-GB" sz="900" b="0" i="0" u="none" strike="noStrike" kern="1200" cap="none" spc="0" baseline="0" dirty="0">
                <a:solidFill>
                  <a:srgbClr val="000000"/>
                </a:solidFill>
                <a:uFillTx/>
                <a:latin typeface="Montserrat" pitchFamily="50"/>
              </a:rPr>
              <a:t>Do in any order 2.1.1, 2.1.2,</a:t>
            </a:r>
          </a:p>
        </p:txBody>
      </p:sp>
      <p:grpSp>
        <p:nvGrpSpPr>
          <p:cNvPr id="18" name="Gruppo 17">
            <a:extLst>
              <a:ext uri="{FF2B5EF4-FFF2-40B4-BE49-F238E27FC236}">
                <a16:creationId xmlns:a16="http://schemas.microsoft.com/office/drawing/2014/main" id="{2C61830B-AC60-4CA7-8780-415A29AA940D}"/>
              </a:ext>
            </a:extLst>
          </p:cNvPr>
          <p:cNvGrpSpPr/>
          <p:nvPr/>
        </p:nvGrpSpPr>
        <p:grpSpPr>
          <a:xfrm>
            <a:off x="-52960" y="6047754"/>
            <a:ext cx="12192000" cy="818970"/>
            <a:chOff x="0" y="6047754"/>
            <a:chExt cx="12192000" cy="818970"/>
          </a:xfrm>
        </p:grpSpPr>
        <p:sp>
          <p:nvSpPr>
            <p:cNvPr id="19" name="Segnaposto contenuto 2">
              <a:extLst>
                <a:ext uri="{FF2B5EF4-FFF2-40B4-BE49-F238E27FC236}">
                  <a16:creationId xmlns:a16="http://schemas.microsoft.com/office/drawing/2014/main" id="{0CE1B832-D1E2-46B7-B104-0460CBFE9CD4}"/>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20" name="Rettangolo con angoli arrotondati 19">
              <a:extLst>
                <a:ext uri="{FF2B5EF4-FFF2-40B4-BE49-F238E27FC236}">
                  <a16:creationId xmlns:a16="http://schemas.microsoft.com/office/drawing/2014/main" id="{0B8147D7-9221-4335-AC49-93DEE572D4EB}"/>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21" name="Google Shape;185;p17">
            <a:extLst>
              <a:ext uri="{FF2B5EF4-FFF2-40B4-BE49-F238E27FC236}">
                <a16:creationId xmlns:a16="http://schemas.microsoft.com/office/drawing/2014/main" id="{24FAAA65-C6A9-4881-93AC-D157C4892AC2}"/>
              </a:ext>
            </a:extLst>
          </p:cNvPr>
          <p:cNvSpPr txBox="1"/>
          <p:nvPr/>
        </p:nvSpPr>
        <p:spPr>
          <a:xfrm>
            <a:off x="5858519" y="2014012"/>
            <a:ext cx="2499896" cy="461634"/>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dirty="0">
                <a:solidFill>
                  <a:srgbClr val="000000"/>
                </a:solidFill>
                <a:uFillTx/>
                <a:latin typeface="Montserrat" pitchFamily="50"/>
              </a:rPr>
              <a:t>Plan 2.</a:t>
            </a:r>
            <a:br>
              <a:rPr lang="en-GB" sz="900" b="0" i="0" u="none" strike="noStrike" kern="1200" cap="none" spc="0" baseline="0" dirty="0">
                <a:solidFill>
                  <a:srgbClr val="000000"/>
                </a:solidFill>
                <a:uFillTx/>
                <a:latin typeface="Montserrat" pitchFamily="50"/>
              </a:rPr>
            </a:br>
            <a:r>
              <a:rPr lang="en-GB" sz="900" b="0" i="0" u="none" strike="noStrike" kern="1200" cap="none" spc="0" baseline="0" dirty="0">
                <a:solidFill>
                  <a:srgbClr val="000000"/>
                </a:solidFill>
                <a:uFillTx/>
                <a:latin typeface="Montserrat" pitchFamily="50"/>
              </a:rPr>
              <a:t>Do in any order 2.1, 2.2, 2.3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3A8375-F93A-4C92-8B76-5FBB0B819CFC}"/>
              </a:ext>
            </a:extLst>
          </p:cNvPr>
          <p:cNvSpPr txBox="1">
            <a:spLocks noGrp="1"/>
          </p:cNvSpPr>
          <p:nvPr>
            <p:ph type="ctrTitle"/>
          </p:nvPr>
        </p:nvSpPr>
        <p:spPr>
          <a:xfrm>
            <a:off x="385337" y="239599"/>
            <a:ext cx="9144000" cy="573091"/>
          </a:xfrm>
        </p:spPr>
        <p:txBody>
          <a:bodyPr/>
          <a:lstStyle/>
          <a:p>
            <a:pPr lvl="0" algn="l"/>
            <a:r>
              <a:rPr lang="it-IT" sz="3200" i="1" dirty="0">
                <a:solidFill>
                  <a:srgbClr val="2F5597"/>
                </a:solidFill>
                <a:latin typeface="Montserrat" pitchFamily="50"/>
              </a:rPr>
              <a:t>Task: </a:t>
            </a:r>
            <a:r>
              <a:rPr lang="it-IT" sz="3200" i="1" dirty="0" err="1">
                <a:solidFill>
                  <a:srgbClr val="2F5597"/>
                </a:solidFill>
                <a:latin typeface="Montserrat" pitchFamily="50"/>
              </a:rPr>
              <a:t>Accomplish</a:t>
            </a:r>
            <a:r>
              <a:rPr lang="it-IT" sz="3200" i="1" dirty="0">
                <a:solidFill>
                  <a:srgbClr val="2F5597"/>
                </a:solidFill>
                <a:latin typeface="Montserrat" pitchFamily="50"/>
              </a:rPr>
              <a:t> a study plan </a:t>
            </a:r>
            <a:endParaRPr lang="en-GB" sz="3200" i="1" dirty="0">
              <a:solidFill>
                <a:srgbClr val="2F5597"/>
              </a:solidFill>
              <a:latin typeface="Montserrat" pitchFamily="50"/>
            </a:endParaRPr>
          </a:p>
        </p:txBody>
      </p:sp>
      <p:sp>
        <p:nvSpPr>
          <p:cNvPr id="3" name="CasellaDiTesto 3">
            <a:extLst>
              <a:ext uri="{FF2B5EF4-FFF2-40B4-BE49-F238E27FC236}">
                <a16:creationId xmlns:a16="http://schemas.microsoft.com/office/drawing/2014/main" id="{9F8A308E-D448-45E1-AF8D-A151A1CE1B7D}"/>
              </a:ext>
            </a:extLst>
          </p:cNvPr>
          <p:cNvSpPr txBox="1"/>
          <p:nvPr/>
        </p:nvSpPr>
        <p:spPr>
          <a:xfrm>
            <a:off x="378920" y="887296"/>
            <a:ext cx="859526"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HTA</a:t>
            </a:r>
            <a:endParaRPr lang="en-GB" sz="2400" b="1" i="0" u="none" strike="noStrike" kern="1200" cap="none" spc="0" baseline="0" dirty="0">
              <a:solidFill>
                <a:srgbClr val="8CA1C5"/>
              </a:solidFill>
              <a:uFillTx/>
              <a:latin typeface="Montserrat" pitchFamily="50"/>
            </a:endParaRPr>
          </a:p>
        </p:txBody>
      </p:sp>
      <p:sp>
        <p:nvSpPr>
          <p:cNvPr id="4" name="Google Shape;211;p19">
            <a:extLst>
              <a:ext uri="{FF2B5EF4-FFF2-40B4-BE49-F238E27FC236}">
                <a16:creationId xmlns:a16="http://schemas.microsoft.com/office/drawing/2014/main" id="{EB1805CA-F71C-4248-83F6-1CE0BAEE8B77}"/>
              </a:ext>
            </a:extLst>
          </p:cNvPr>
          <p:cNvSpPr/>
          <p:nvPr/>
        </p:nvSpPr>
        <p:spPr>
          <a:xfrm>
            <a:off x="7626726" y="4694236"/>
            <a:ext cx="2149736" cy="7241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100" b="0" i="0" u="none" strike="noStrike" kern="1200" cap="none" spc="0" baseline="0">
                <a:solidFill>
                  <a:srgbClr val="FFFFFF"/>
                </a:solidFill>
                <a:uFillTx/>
                <a:latin typeface="Montserrat" pitchFamily="50"/>
              </a:rPr>
              <a:t>3.2.3. Order them evaluating the time constraints</a:t>
            </a:r>
          </a:p>
        </p:txBody>
      </p:sp>
      <p:sp>
        <p:nvSpPr>
          <p:cNvPr id="5" name="Google Shape;212;p19">
            <a:extLst>
              <a:ext uri="{FF2B5EF4-FFF2-40B4-BE49-F238E27FC236}">
                <a16:creationId xmlns:a16="http://schemas.microsoft.com/office/drawing/2014/main" id="{BBB17FE7-7830-40A8-9AAF-3B49E8205B8E}"/>
              </a:ext>
            </a:extLst>
          </p:cNvPr>
          <p:cNvSpPr/>
          <p:nvPr/>
        </p:nvSpPr>
        <p:spPr>
          <a:xfrm>
            <a:off x="4957337" y="4694703"/>
            <a:ext cx="2149736" cy="724195"/>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100" b="0" i="0" u="none" strike="noStrike" kern="1200" cap="none" spc="0" baseline="0">
                <a:solidFill>
                  <a:srgbClr val="FFFFFF"/>
                </a:solidFill>
                <a:uFillTx/>
                <a:latin typeface="Montserrat" pitchFamily="50"/>
              </a:rPr>
              <a:t>3.2.2.  Sort them according to your preference</a:t>
            </a:r>
          </a:p>
        </p:txBody>
      </p:sp>
      <p:sp>
        <p:nvSpPr>
          <p:cNvPr id="6" name="Google Shape;213;p19">
            <a:extLst>
              <a:ext uri="{FF2B5EF4-FFF2-40B4-BE49-F238E27FC236}">
                <a16:creationId xmlns:a16="http://schemas.microsoft.com/office/drawing/2014/main" id="{AE2481C6-154A-4EEA-813E-5ADC5EF0591B}"/>
              </a:ext>
            </a:extLst>
          </p:cNvPr>
          <p:cNvSpPr/>
          <p:nvPr/>
        </p:nvSpPr>
        <p:spPr>
          <a:xfrm>
            <a:off x="4791053" y="1423565"/>
            <a:ext cx="2159995" cy="539998"/>
          </a:xfrm>
          <a:prstGeom prst="rect">
            <a:avLst/>
          </a:prstGeom>
          <a:solidFill>
            <a:srgbClr val="0944A1"/>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000" b="0" i="0" u="none" strike="noStrike" kern="1200" cap="none" spc="0" baseline="0">
                <a:solidFill>
                  <a:srgbClr val="FFFFFF"/>
                </a:solidFill>
                <a:uFillTx/>
                <a:latin typeface="Montserrat" pitchFamily="50"/>
                <a:ea typeface="Roboto"/>
                <a:cs typeface="Roboto"/>
              </a:rPr>
              <a:t>3.           </a:t>
            </a:r>
            <a:r>
              <a:rPr lang="it-IT" sz="1100" b="0" i="0" u="none" strike="noStrike" kern="1200" cap="none" spc="0" baseline="0">
                <a:solidFill>
                  <a:srgbClr val="FFFFFF"/>
                </a:solidFill>
                <a:uFillTx/>
                <a:latin typeface="Montserrat" pitchFamily="50"/>
              </a:rPr>
              <a:t>Choose courses</a:t>
            </a:r>
            <a:endParaRPr lang="it-IT" sz="1800" b="0" i="0" u="none" strike="noStrike" kern="1200" cap="none" spc="0" baseline="0">
              <a:solidFill>
                <a:srgbClr val="FFFFFF"/>
              </a:solidFill>
              <a:uFillTx/>
              <a:latin typeface="Montserrat" pitchFamily="50"/>
            </a:endParaRPr>
          </a:p>
        </p:txBody>
      </p:sp>
      <p:sp>
        <p:nvSpPr>
          <p:cNvPr id="7" name="Google Shape;214;p19">
            <a:extLst>
              <a:ext uri="{FF2B5EF4-FFF2-40B4-BE49-F238E27FC236}">
                <a16:creationId xmlns:a16="http://schemas.microsoft.com/office/drawing/2014/main" id="{7555698C-D0C4-444F-B1AF-4E4965EF22D4}"/>
              </a:ext>
            </a:extLst>
          </p:cNvPr>
          <p:cNvSpPr/>
          <p:nvPr/>
        </p:nvSpPr>
        <p:spPr>
          <a:xfrm>
            <a:off x="7894655" y="3089711"/>
            <a:ext cx="1979996" cy="539998"/>
          </a:xfrm>
          <a:prstGeom prst="rect">
            <a:avLst/>
          </a:prstGeom>
          <a:solidFill>
            <a:srgbClr val="0D5DDF"/>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FFFFFF"/>
                </a:solidFill>
                <a:uFillTx/>
                <a:latin typeface="Montserrat" pitchFamily="50"/>
                <a:ea typeface="Roboto"/>
                <a:cs typeface="Roboto"/>
              </a:rPr>
              <a:t>3.3.    </a:t>
            </a:r>
            <a:r>
              <a:rPr lang="en-GB" sz="1100" b="0" i="0" u="none" strike="noStrike" kern="1200" cap="none" spc="0" baseline="0">
                <a:solidFill>
                  <a:srgbClr val="FFFFFF"/>
                </a:solidFill>
                <a:uFillTx/>
                <a:latin typeface="Montserrat" pitchFamily="50"/>
              </a:rPr>
              <a:t>Select the courses to add to the study plan</a:t>
            </a:r>
          </a:p>
        </p:txBody>
      </p:sp>
      <p:sp>
        <p:nvSpPr>
          <p:cNvPr id="8" name="Google Shape;215;p19">
            <a:extLst>
              <a:ext uri="{FF2B5EF4-FFF2-40B4-BE49-F238E27FC236}">
                <a16:creationId xmlns:a16="http://schemas.microsoft.com/office/drawing/2014/main" id="{BA02673F-8B89-4A4A-A42A-2DA2388E34BC}"/>
              </a:ext>
            </a:extLst>
          </p:cNvPr>
          <p:cNvSpPr/>
          <p:nvPr/>
        </p:nvSpPr>
        <p:spPr>
          <a:xfrm>
            <a:off x="2087977" y="3089711"/>
            <a:ext cx="1979996" cy="539998"/>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100" b="0" i="0" u="none" strike="noStrike" kern="1200" cap="none" spc="0" baseline="0">
                <a:solidFill>
                  <a:srgbClr val="FFFFFF"/>
                </a:solidFill>
                <a:uFillTx/>
                <a:latin typeface="Montserrat" pitchFamily="50"/>
              </a:rPr>
              <a:t>3.1.       </a:t>
            </a:r>
            <a:r>
              <a:rPr lang="en-GB" sz="700" b="0" i="0" u="none" strike="noStrike" kern="1200" cap="none" spc="0" baseline="0">
                <a:solidFill>
                  <a:srgbClr val="000000"/>
                </a:solidFill>
                <a:uFillTx/>
                <a:latin typeface="Montserrat" pitchFamily="50"/>
              </a:rPr>
              <a:t> </a:t>
            </a:r>
            <a:r>
              <a:rPr lang="en-GB" sz="1100" b="0" i="0" u="none" strike="noStrike" kern="1200" cap="none" spc="0" baseline="0">
                <a:solidFill>
                  <a:srgbClr val="FFFFFF"/>
                </a:solidFill>
                <a:uFillTx/>
                <a:latin typeface="Montserrat" pitchFamily="50"/>
              </a:rPr>
              <a:t>Make a list of interesting courses</a:t>
            </a:r>
          </a:p>
        </p:txBody>
      </p:sp>
      <p:cxnSp>
        <p:nvCxnSpPr>
          <p:cNvPr id="9" name="Google Shape;216;p19">
            <a:extLst>
              <a:ext uri="{FF2B5EF4-FFF2-40B4-BE49-F238E27FC236}">
                <a16:creationId xmlns:a16="http://schemas.microsoft.com/office/drawing/2014/main" id="{100E3EDC-2EE3-40E6-A1F7-27A779049D06}"/>
              </a:ext>
            </a:extLst>
          </p:cNvPr>
          <p:cNvCxnSpPr>
            <a:stCxn id="6" idx="2"/>
            <a:endCxn id="7" idx="0"/>
          </p:cNvCxnSpPr>
          <p:nvPr/>
        </p:nvCxnSpPr>
        <p:spPr>
          <a:xfrm rot="16200000" flipH="1">
            <a:off x="6814778" y="1019836"/>
            <a:ext cx="1126148" cy="3013602"/>
          </a:xfrm>
          <a:prstGeom prst="bentConnector3">
            <a:avLst>
              <a:gd name="adj1" fmla="val 50000"/>
            </a:avLst>
          </a:prstGeom>
          <a:noFill/>
          <a:ln w="9528" cap="flat">
            <a:solidFill>
              <a:srgbClr val="C2C2C2"/>
            </a:solidFill>
            <a:prstDash val="solid"/>
            <a:round/>
          </a:ln>
        </p:spPr>
      </p:cxnSp>
      <p:cxnSp>
        <p:nvCxnSpPr>
          <p:cNvPr id="10" name="Google Shape;217;p19">
            <a:extLst>
              <a:ext uri="{FF2B5EF4-FFF2-40B4-BE49-F238E27FC236}">
                <a16:creationId xmlns:a16="http://schemas.microsoft.com/office/drawing/2014/main" id="{BC7F6916-9C6F-49AD-A875-0EEFD09C2504}"/>
              </a:ext>
            </a:extLst>
          </p:cNvPr>
          <p:cNvCxnSpPr>
            <a:stCxn id="8" idx="0"/>
            <a:endCxn id="6" idx="2"/>
          </p:cNvCxnSpPr>
          <p:nvPr/>
        </p:nvCxnSpPr>
        <p:spPr>
          <a:xfrm rot="5400000" flipH="1" flipV="1">
            <a:off x="3911439" y="1130099"/>
            <a:ext cx="1126148" cy="2793076"/>
          </a:xfrm>
          <a:prstGeom prst="bentConnector3">
            <a:avLst>
              <a:gd name="adj1" fmla="val 50000"/>
            </a:avLst>
          </a:prstGeom>
          <a:noFill/>
          <a:ln w="9528" cap="flat">
            <a:solidFill>
              <a:srgbClr val="C2C2C2"/>
            </a:solidFill>
            <a:prstDash val="solid"/>
            <a:round/>
          </a:ln>
        </p:spPr>
      </p:cxnSp>
      <p:sp>
        <p:nvSpPr>
          <p:cNvPr id="11" name="Google Shape;218;p19">
            <a:extLst>
              <a:ext uri="{FF2B5EF4-FFF2-40B4-BE49-F238E27FC236}">
                <a16:creationId xmlns:a16="http://schemas.microsoft.com/office/drawing/2014/main" id="{93E1C781-D8A9-46D6-8B25-115BA60C7CC1}"/>
              </a:ext>
            </a:extLst>
          </p:cNvPr>
          <p:cNvSpPr/>
          <p:nvPr/>
        </p:nvSpPr>
        <p:spPr>
          <a:xfrm>
            <a:off x="4881048" y="3089711"/>
            <a:ext cx="1816931" cy="539998"/>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457200" marR="0" lvl="0" indent="-228600" algn="just" defTabSz="914400" rtl="0" fontAlgn="auto" hangingPunct="1">
              <a:lnSpc>
                <a:spcPct val="115000"/>
              </a:lnSpc>
              <a:spcBef>
                <a:spcPts val="120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FFFFFF"/>
                </a:solidFill>
                <a:uFillTx/>
                <a:latin typeface="Montserrat" pitchFamily="50"/>
              </a:rPr>
              <a:t>3.2. Review course list preferences</a:t>
            </a:r>
          </a:p>
        </p:txBody>
      </p:sp>
      <p:cxnSp>
        <p:nvCxnSpPr>
          <p:cNvPr id="12" name="Google Shape;219;p19">
            <a:extLst>
              <a:ext uri="{FF2B5EF4-FFF2-40B4-BE49-F238E27FC236}">
                <a16:creationId xmlns:a16="http://schemas.microsoft.com/office/drawing/2014/main" id="{99C78079-706D-4A8E-B1C2-70051E6FC002}"/>
              </a:ext>
            </a:extLst>
          </p:cNvPr>
          <p:cNvCxnSpPr>
            <a:stCxn id="6" idx="2"/>
            <a:endCxn id="11" idx="0"/>
          </p:cNvCxnSpPr>
          <p:nvPr/>
        </p:nvCxnSpPr>
        <p:spPr>
          <a:xfrm rot="5400000">
            <a:off x="5267209" y="2485869"/>
            <a:ext cx="1126148" cy="81537"/>
          </a:xfrm>
          <a:prstGeom prst="bentConnector3">
            <a:avLst>
              <a:gd name="adj1" fmla="val 50000"/>
            </a:avLst>
          </a:prstGeom>
          <a:noFill/>
          <a:ln w="9528" cap="flat">
            <a:solidFill>
              <a:srgbClr val="C2C2C2"/>
            </a:solidFill>
            <a:prstDash val="solid"/>
            <a:round/>
          </a:ln>
        </p:spPr>
      </p:cxnSp>
      <p:sp>
        <p:nvSpPr>
          <p:cNvPr id="13" name="Google Shape;222;p19">
            <a:extLst>
              <a:ext uri="{FF2B5EF4-FFF2-40B4-BE49-F238E27FC236}">
                <a16:creationId xmlns:a16="http://schemas.microsoft.com/office/drawing/2014/main" id="{1EA166EC-973B-4363-8AC6-454D596118BC}"/>
              </a:ext>
            </a:extLst>
          </p:cNvPr>
          <p:cNvSpPr/>
          <p:nvPr/>
        </p:nvSpPr>
        <p:spPr>
          <a:xfrm>
            <a:off x="2537460" y="4694236"/>
            <a:ext cx="2085197" cy="609283"/>
          </a:xfrm>
          <a:prstGeom prst="rect">
            <a:avLst/>
          </a:prstGeom>
          <a:solidFill>
            <a:srgbClr val="0D5DDF"/>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15000"/>
              </a:lnSpc>
              <a:spcBef>
                <a:spcPts val="1200"/>
              </a:spcBef>
              <a:spcAft>
                <a:spcPts val="1200"/>
              </a:spcAft>
              <a:buNone/>
              <a:tabLst/>
              <a:defRPr sz="1800" b="0" i="0" u="none" strike="noStrike" kern="0" cap="none" spc="0" baseline="0">
                <a:solidFill>
                  <a:srgbClr val="000000"/>
                </a:solidFill>
                <a:uFillTx/>
              </a:defRPr>
            </a:pPr>
            <a:r>
              <a:rPr lang="en-GB" sz="1100" b="0" i="0" u="none" strike="noStrike" kern="1200" cap="none" spc="0" baseline="0">
                <a:solidFill>
                  <a:srgbClr val="FFFFFF"/>
                </a:solidFill>
                <a:uFillTx/>
                <a:latin typeface="Montserrat" pitchFamily="50"/>
              </a:rPr>
              <a:t>3.2.1.   Compare characteristics of courses</a:t>
            </a:r>
          </a:p>
        </p:txBody>
      </p:sp>
      <p:cxnSp>
        <p:nvCxnSpPr>
          <p:cNvPr id="14" name="Google Shape;224;p19">
            <a:extLst>
              <a:ext uri="{FF2B5EF4-FFF2-40B4-BE49-F238E27FC236}">
                <a16:creationId xmlns:a16="http://schemas.microsoft.com/office/drawing/2014/main" id="{3B84BB0B-A2CC-421C-8A6D-6468B9FD4FE0}"/>
              </a:ext>
            </a:extLst>
          </p:cNvPr>
          <p:cNvCxnSpPr>
            <a:stCxn id="11" idx="2"/>
            <a:endCxn id="5" idx="0"/>
          </p:cNvCxnSpPr>
          <p:nvPr/>
        </p:nvCxnSpPr>
        <p:spPr>
          <a:xfrm rot="16200000" flipH="1">
            <a:off x="5378362" y="4040860"/>
            <a:ext cx="1064994" cy="242691"/>
          </a:xfrm>
          <a:prstGeom prst="bentConnector3">
            <a:avLst>
              <a:gd name="adj1" fmla="val 50000"/>
            </a:avLst>
          </a:prstGeom>
          <a:noFill/>
          <a:ln w="9528" cap="flat">
            <a:solidFill>
              <a:srgbClr val="C2C2C2"/>
            </a:solidFill>
            <a:prstDash val="solid"/>
            <a:round/>
          </a:ln>
        </p:spPr>
      </p:cxnSp>
      <p:cxnSp>
        <p:nvCxnSpPr>
          <p:cNvPr id="15" name="Google Shape;225;p19">
            <a:extLst>
              <a:ext uri="{FF2B5EF4-FFF2-40B4-BE49-F238E27FC236}">
                <a16:creationId xmlns:a16="http://schemas.microsoft.com/office/drawing/2014/main" id="{B3BE214B-B1AC-4B0D-84CC-D07A6D069EBB}"/>
              </a:ext>
            </a:extLst>
          </p:cNvPr>
          <p:cNvCxnSpPr>
            <a:endCxn id="13" idx="0"/>
          </p:cNvCxnSpPr>
          <p:nvPr/>
        </p:nvCxnSpPr>
        <p:spPr>
          <a:xfrm rot="10800009" flipV="1">
            <a:off x="3580031" y="4161983"/>
            <a:ext cx="2248025" cy="532263"/>
          </a:xfrm>
          <a:prstGeom prst="bentConnector3">
            <a:avLst/>
          </a:prstGeom>
          <a:noFill/>
          <a:ln w="9528" cap="flat">
            <a:solidFill>
              <a:srgbClr val="C2C2C2"/>
            </a:solidFill>
            <a:prstDash val="solid"/>
            <a:round/>
          </a:ln>
        </p:spPr>
      </p:cxnSp>
      <p:cxnSp>
        <p:nvCxnSpPr>
          <p:cNvPr id="16" name="Google Shape;226;p19">
            <a:extLst>
              <a:ext uri="{FF2B5EF4-FFF2-40B4-BE49-F238E27FC236}">
                <a16:creationId xmlns:a16="http://schemas.microsoft.com/office/drawing/2014/main" id="{620C358D-19C5-463B-B0D6-0639D34FA413}"/>
              </a:ext>
            </a:extLst>
          </p:cNvPr>
          <p:cNvCxnSpPr>
            <a:stCxn id="11" idx="2"/>
            <a:endCxn id="4" idx="0"/>
          </p:cNvCxnSpPr>
          <p:nvPr/>
        </p:nvCxnSpPr>
        <p:spPr>
          <a:xfrm rot="16200000" flipH="1">
            <a:off x="6713291" y="2705932"/>
            <a:ext cx="1064527" cy="2912080"/>
          </a:xfrm>
          <a:prstGeom prst="bentConnector3">
            <a:avLst>
              <a:gd name="adj1" fmla="val 50000"/>
            </a:avLst>
          </a:prstGeom>
          <a:noFill/>
          <a:ln w="9528" cap="flat">
            <a:solidFill>
              <a:srgbClr val="C2C2C2"/>
            </a:solidFill>
            <a:prstDash val="solid"/>
            <a:round/>
          </a:ln>
        </p:spPr>
      </p:cxnSp>
      <p:sp>
        <p:nvSpPr>
          <p:cNvPr id="17" name="Google Shape;227;p19">
            <a:extLst>
              <a:ext uri="{FF2B5EF4-FFF2-40B4-BE49-F238E27FC236}">
                <a16:creationId xmlns:a16="http://schemas.microsoft.com/office/drawing/2014/main" id="{9FE45CB9-D71A-44A0-9633-F961BF518C13}"/>
              </a:ext>
            </a:extLst>
          </p:cNvPr>
          <p:cNvSpPr txBox="1"/>
          <p:nvPr/>
        </p:nvSpPr>
        <p:spPr>
          <a:xfrm>
            <a:off x="5828074" y="3568665"/>
            <a:ext cx="1608603" cy="646499"/>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Do {3.2.1, 3.2.2, 3.2.3}</a:t>
            </a:r>
            <a:br>
              <a:rPr lang="en-GB" sz="1000" b="0" i="0" u="none" strike="noStrike" kern="1200" cap="none" spc="0" baseline="0">
                <a:solidFill>
                  <a:srgbClr val="000000"/>
                </a:solidFill>
                <a:uFillTx/>
                <a:latin typeface="Montserrat" pitchFamily="50"/>
              </a:rPr>
            </a:br>
            <a:r>
              <a:rPr lang="en-GB" sz="1000" b="0" i="0" u="none" strike="noStrike" kern="1200" cap="none" spc="0" baseline="0">
                <a:solidFill>
                  <a:srgbClr val="000000"/>
                </a:solidFill>
                <a:uFillTx/>
                <a:latin typeface="Montserrat" pitchFamily="50"/>
              </a:rPr>
              <a:t>While (not satisfied)</a:t>
            </a:r>
          </a:p>
        </p:txBody>
      </p:sp>
      <p:sp>
        <p:nvSpPr>
          <p:cNvPr id="18" name="Google Shape;228;p19">
            <a:extLst>
              <a:ext uri="{FF2B5EF4-FFF2-40B4-BE49-F238E27FC236}">
                <a16:creationId xmlns:a16="http://schemas.microsoft.com/office/drawing/2014/main" id="{D90DBD9A-18EF-47C9-9A41-84EA4242EF6D}"/>
              </a:ext>
            </a:extLst>
          </p:cNvPr>
          <p:cNvSpPr txBox="1"/>
          <p:nvPr/>
        </p:nvSpPr>
        <p:spPr>
          <a:xfrm>
            <a:off x="5904280" y="1963509"/>
            <a:ext cx="1608603" cy="64629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Plan 3.</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Montserrat" pitchFamily="50"/>
              </a:rPr>
              <a:t>Do  in order 3.1, 3.2, 3.3</a:t>
            </a:r>
          </a:p>
        </p:txBody>
      </p:sp>
      <p:grpSp>
        <p:nvGrpSpPr>
          <p:cNvPr id="19" name="Gruppo 18">
            <a:extLst>
              <a:ext uri="{FF2B5EF4-FFF2-40B4-BE49-F238E27FC236}">
                <a16:creationId xmlns:a16="http://schemas.microsoft.com/office/drawing/2014/main" id="{35D3D2FC-2AD9-4758-A286-C1B968601BCE}"/>
              </a:ext>
            </a:extLst>
          </p:cNvPr>
          <p:cNvGrpSpPr/>
          <p:nvPr/>
        </p:nvGrpSpPr>
        <p:grpSpPr>
          <a:xfrm>
            <a:off x="-52960" y="6047754"/>
            <a:ext cx="12192000" cy="818970"/>
            <a:chOff x="0" y="6047754"/>
            <a:chExt cx="12192000" cy="818970"/>
          </a:xfrm>
        </p:grpSpPr>
        <p:sp>
          <p:nvSpPr>
            <p:cNvPr id="20" name="Segnaposto contenuto 2">
              <a:extLst>
                <a:ext uri="{FF2B5EF4-FFF2-40B4-BE49-F238E27FC236}">
                  <a16:creationId xmlns:a16="http://schemas.microsoft.com/office/drawing/2014/main" id="{E3F5DC3F-C236-48B3-828A-DBB58128C23C}"/>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21" name="Rettangolo con angoli arrotondati 20">
              <a:extLst>
                <a:ext uri="{FF2B5EF4-FFF2-40B4-BE49-F238E27FC236}">
                  <a16:creationId xmlns:a16="http://schemas.microsoft.com/office/drawing/2014/main" id="{671F4970-A096-4C3A-BA9C-BA6681A91853}"/>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5B9082-452D-4719-B661-2DF094C8EA6F}"/>
              </a:ext>
            </a:extLst>
          </p:cNvPr>
          <p:cNvSpPr>
            <a:spLocks noGrp="1"/>
          </p:cNvSpPr>
          <p:nvPr>
            <p:ph type="title"/>
          </p:nvPr>
        </p:nvSpPr>
        <p:spPr>
          <a:xfrm>
            <a:off x="629478" y="375065"/>
            <a:ext cx="1855304" cy="1195318"/>
          </a:xfrm>
        </p:spPr>
        <p:txBody>
          <a:bodyPr>
            <a:normAutofit/>
          </a:bodyPr>
          <a:lstStyle/>
          <a:p>
            <a:r>
              <a:rPr lang="it-IT" b="1" i="1" dirty="0">
                <a:solidFill>
                  <a:schemeClr val="accent1">
                    <a:lumMod val="75000"/>
                  </a:schemeClr>
                </a:solidFill>
                <a:latin typeface="Montserrat Light" panose="00000400000000000000" pitchFamily="2" charset="0"/>
              </a:rPr>
              <a:t>Idea</a:t>
            </a:r>
          </a:p>
        </p:txBody>
      </p:sp>
      <p:sp>
        <p:nvSpPr>
          <p:cNvPr id="3" name="Segnaposto contenuto 2">
            <a:extLst>
              <a:ext uri="{FF2B5EF4-FFF2-40B4-BE49-F238E27FC236}">
                <a16:creationId xmlns:a16="http://schemas.microsoft.com/office/drawing/2014/main" id="{4ED6F293-5211-4F83-9B12-E0ABE05ACECC}"/>
              </a:ext>
            </a:extLst>
          </p:cNvPr>
          <p:cNvSpPr>
            <a:spLocks noGrp="1"/>
          </p:cNvSpPr>
          <p:nvPr>
            <p:ph idx="1"/>
          </p:nvPr>
        </p:nvSpPr>
        <p:spPr>
          <a:xfrm>
            <a:off x="629478" y="1696416"/>
            <a:ext cx="10515600" cy="4351338"/>
          </a:xfrm>
        </p:spPr>
        <p:txBody>
          <a:bodyPr>
            <a:normAutofit/>
          </a:bodyPr>
          <a:lstStyle/>
          <a:p>
            <a:pPr marL="0" indent="0">
              <a:lnSpc>
                <a:spcPct val="150000"/>
              </a:lnSpc>
              <a:buNone/>
            </a:pPr>
            <a:r>
              <a:rPr lang="en-US" sz="1800" dirty="0">
                <a:latin typeface="Montserrat" panose="00000500000000000000" pitchFamily="2" charset="0"/>
              </a:rPr>
              <a:t>«YOUniversity» is an innovative tool designed for University Students.</a:t>
            </a:r>
          </a:p>
          <a:p>
            <a:pPr marL="0" indent="0">
              <a:lnSpc>
                <a:spcPct val="150000"/>
              </a:lnSpc>
              <a:spcBef>
                <a:spcPts val="0"/>
              </a:spcBef>
              <a:buNone/>
            </a:pPr>
            <a:r>
              <a:rPr lang="en-US" sz="1800" dirty="0">
                <a:latin typeface="Montserrat" panose="00000500000000000000" pitchFamily="2" charset="0"/>
              </a:rPr>
              <a:t>The application itself is mapped around the students of “M.S. in Engineering in Computer Science”, but this doesn’t exclude the possibility to extend it to every other university course.</a:t>
            </a:r>
          </a:p>
          <a:p>
            <a:pPr marL="0" indent="0">
              <a:lnSpc>
                <a:spcPct val="150000"/>
              </a:lnSpc>
              <a:spcBef>
                <a:spcPts val="0"/>
              </a:spcBef>
              <a:buNone/>
            </a:pPr>
            <a:endParaRPr lang="en-US" sz="1700" dirty="0">
              <a:latin typeface="Montserrat" panose="00000500000000000000" pitchFamily="2" charset="0"/>
            </a:endParaRPr>
          </a:p>
          <a:p>
            <a:pPr marL="0" indent="0">
              <a:lnSpc>
                <a:spcPct val="150000"/>
              </a:lnSpc>
              <a:spcBef>
                <a:spcPts val="0"/>
              </a:spcBef>
              <a:buNone/>
            </a:pPr>
            <a:r>
              <a:rPr lang="en-US" sz="1800" dirty="0">
                <a:solidFill>
                  <a:schemeClr val="accent1">
                    <a:lumMod val="75000"/>
                  </a:schemeClr>
                </a:solidFill>
                <a:latin typeface="Montserrat" panose="00000500000000000000" pitchFamily="2" charset="0"/>
              </a:rPr>
              <a:t>YOUniversity</a:t>
            </a:r>
            <a:r>
              <a:rPr lang="en-US" sz="1800" dirty="0">
                <a:latin typeface="Montserrat" panose="00000500000000000000" pitchFamily="2" charset="0"/>
              </a:rPr>
              <a:t> is a unique place to collect  information: it allows students to make their personal «Study plan» (or learning agreement) by comparing different courses or even discovering new ones. Furthermore, the users are able to actively participate to help the community and their colleagues with their own experiences by leaving reviews and suggestions.</a:t>
            </a:r>
          </a:p>
        </p:txBody>
      </p:sp>
      <p:pic>
        <p:nvPicPr>
          <p:cNvPr id="8" name="Immagine 7">
            <a:extLst>
              <a:ext uri="{FF2B5EF4-FFF2-40B4-BE49-F238E27FC236}">
                <a16:creationId xmlns:a16="http://schemas.microsoft.com/office/drawing/2014/main" id="{DB357A2B-AE29-4BE8-B006-C3649A260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2236" y="375065"/>
            <a:ext cx="1114450" cy="1114450"/>
          </a:xfrm>
          <a:prstGeom prst="rect">
            <a:avLst/>
          </a:prstGeom>
        </p:spPr>
      </p:pic>
      <p:grpSp>
        <p:nvGrpSpPr>
          <p:cNvPr id="6" name="Gruppo 5">
            <a:extLst>
              <a:ext uri="{FF2B5EF4-FFF2-40B4-BE49-F238E27FC236}">
                <a16:creationId xmlns:a16="http://schemas.microsoft.com/office/drawing/2014/main" id="{92A4D754-7CBD-4CBA-BE21-120C1796FA2A}"/>
              </a:ext>
            </a:extLst>
          </p:cNvPr>
          <p:cNvGrpSpPr/>
          <p:nvPr/>
        </p:nvGrpSpPr>
        <p:grpSpPr>
          <a:xfrm>
            <a:off x="-52960" y="6047754"/>
            <a:ext cx="12192000" cy="818970"/>
            <a:chOff x="0" y="6047754"/>
            <a:chExt cx="12192000" cy="818970"/>
          </a:xfrm>
        </p:grpSpPr>
        <p:sp>
          <p:nvSpPr>
            <p:cNvPr id="5" name="Segnaposto contenuto 2">
              <a:extLst>
                <a:ext uri="{FF2B5EF4-FFF2-40B4-BE49-F238E27FC236}">
                  <a16:creationId xmlns:a16="http://schemas.microsoft.com/office/drawing/2014/main" id="{19A65B99-EC09-48DF-AF89-85894C41A7A9}"/>
                </a:ext>
              </a:extLst>
            </p:cNvPr>
            <p:cNvSpPr txBox="1">
              <a:spLocks/>
            </p:cNvSpPr>
            <p:nvPr/>
          </p:nvSpPr>
          <p:spPr>
            <a:xfrm>
              <a:off x="0" y="6047754"/>
              <a:ext cx="12192000" cy="8189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800" b="1" i="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3200" b="1" dirty="0">
                  <a:solidFill>
                    <a:schemeClr val="accent1">
                      <a:lumMod val="75000"/>
                    </a:schemeClr>
                  </a:solidFill>
                  <a:latin typeface="Montserrat Light" panose="00000400000000000000" pitchFamily="2" charset="0"/>
                </a:rPr>
                <a:t>Gathering information   Task &amp; Dialogue Analysis   Expert Evaluation   User Evaluation</a:t>
              </a:r>
              <a:endParaRPr lang="en-US" sz="1800" dirty="0">
                <a:latin typeface="Montserrat" panose="00000500000000000000" pitchFamily="2" charset="0"/>
              </a:endParaRPr>
            </a:p>
          </p:txBody>
        </p:sp>
        <p:sp>
          <p:nvSpPr>
            <p:cNvPr id="7" name="Rettangolo con angoli arrotondati 6">
              <a:extLst>
                <a:ext uri="{FF2B5EF4-FFF2-40B4-BE49-F238E27FC236}">
                  <a16:creationId xmlns:a16="http://schemas.microsoft.com/office/drawing/2014/main" id="{174E957E-CE5E-45F1-B9B5-B51CDDA9B5FF}"/>
                </a:ext>
              </a:extLst>
            </p:cNvPr>
            <p:cNvSpPr/>
            <p:nvPr/>
          </p:nvSpPr>
          <p:spPr>
            <a:xfrm>
              <a:off x="408953" y="66908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275262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7C1A8-AD0C-4775-84E0-836D599470E9}"/>
              </a:ext>
            </a:extLst>
          </p:cNvPr>
          <p:cNvSpPr txBox="1">
            <a:spLocks noGrp="1"/>
          </p:cNvSpPr>
          <p:nvPr>
            <p:ph type="ctrTitle"/>
          </p:nvPr>
        </p:nvSpPr>
        <p:spPr>
          <a:xfrm>
            <a:off x="1524003" y="85725"/>
            <a:ext cx="9144000" cy="573091"/>
          </a:xfrm>
        </p:spPr>
        <p:txBody>
          <a:bodyPr/>
          <a:lstStyle/>
          <a:p>
            <a:pPr lvl="0"/>
            <a:r>
              <a:rPr lang="it-IT" sz="3200">
                <a:latin typeface="Montserrat" pitchFamily="50"/>
              </a:rPr>
              <a:t>Task: Accomplish a study plan  </a:t>
            </a:r>
            <a:endParaRPr lang="en-GB" sz="3200">
              <a:latin typeface="Montserrat" pitchFamily="50"/>
            </a:endParaRPr>
          </a:p>
        </p:txBody>
      </p:sp>
      <p:sp>
        <p:nvSpPr>
          <p:cNvPr id="3" name="CasellaDiTesto 3">
            <a:extLst>
              <a:ext uri="{FF2B5EF4-FFF2-40B4-BE49-F238E27FC236}">
                <a16:creationId xmlns:a16="http://schemas.microsoft.com/office/drawing/2014/main" id="{4FB1B997-EFA1-4BBE-8CA8-8D93A5C44991}"/>
              </a:ext>
            </a:extLst>
          </p:cNvPr>
          <p:cNvSpPr txBox="1"/>
          <p:nvPr/>
        </p:nvSpPr>
        <p:spPr>
          <a:xfrm>
            <a:off x="5451259" y="658806"/>
            <a:ext cx="819457"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a:solidFill>
                  <a:srgbClr val="000000"/>
                </a:solidFill>
                <a:uFillTx/>
                <a:latin typeface="Montserrat" pitchFamily="50"/>
              </a:rPr>
              <a:t>STN</a:t>
            </a:r>
            <a:endParaRPr lang="en-GB" sz="2400" b="1" i="0" u="none" strike="noStrike" kern="1200" cap="none" spc="0" baseline="0">
              <a:solidFill>
                <a:srgbClr val="000000"/>
              </a:solidFill>
              <a:uFillTx/>
              <a:latin typeface="Montserrat" pitchFamily="50"/>
            </a:endParaRPr>
          </a:p>
        </p:txBody>
      </p:sp>
      <p:pic>
        <p:nvPicPr>
          <p:cNvPr id="4" name="Picture 2">
            <a:extLst>
              <a:ext uri="{FF2B5EF4-FFF2-40B4-BE49-F238E27FC236}">
                <a16:creationId xmlns:a16="http://schemas.microsoft.com/office/drawing/2014/main" id="{79749A1A-9206-4BAF-83A8-BE1D6D6645F9}"/>
              </a:ext>
            </a:extLst>
          </p:cNvPr>
          <p:cNvPicPr>
            <a:picLocks noChangeAspect="1"/>
          </p:cNvPicPr>
          <p:nvPr/>
        </p:nvPicPr>
        <p:blipFill>
          <a:blip r:embed="rId2"/>
          <a:srcRect/>
          <a:stretch>
            <a:fillRect/>
          </a:stretch>
        </p:blipFill>
        <p:spPr>
          <a:xfrm>
            <a:off x="958784" y="1407106"/>
            <a:ext cx="10759735" cy="4461028"/>
          </a:xfrm>
          <a:prstGeom prst="rect">
            <a:avLst/>
          </a:prstGeom>
          <a:noFill/>
          <a:ln cap="flat">
            <a:noFill/>
          </a:ln>
        </p:spPr>
      </p:pic>
      <p:grpSp>
        <p:nvGrpSpPr>
          <p:cNvPr id="5" name="Gruppo 4">
            <a:extLst>
              <a:ext uri="{FF2B5EF4-FFF2-40B4-BE49-F238E27FC236}">
                <a16:creationId xmlns:a16="http://schemas.microsoft.com/office/drawing/2014/main" id="{F0209121-00C3-410D-8FCB-D1319CE609C7}"/>
              </a:ext>
            </a:extLst>
          </p:cNvPr>
          <p:cNvGrpSpPr/>
          <p:nvPr/>
        </p:nvGrpSpPr>
        <p:grpSpPr>
          <a:xfrm>
            <a:off x="-52960" y="6047754"/>
            <a:ext cx="12192000" cy="818970"/>
            <a:chOff x="0" y="6047754"/>
            <a:chExt cx="12192000" cy="818970"/>
          </a:xfrm>
        </p:grpSpPr>
        <p:sp>
          <p:nvSpPr>
            <p:cNvPr id="6" name="Segnaposto contenuto 2">
              <a:extLst>
                <a:ext uri="{FF2B5EF4-FFF2-40B4-BE49-F238E27FC236}">
                  <a16:creationId xmlns:a16="http://schemas.microsoft.com/office/drawing/2014/main" id="{CA727D58-39B7-4077-84C6-814D370B18D6}"/>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7" name="Rettangolo con angoli arrotondati 6">
              <a:extLst>
                <a:ext uri="{FF2B5EF4-FFF2-40B4-BE49-F238E27FC236}">
                  <a16:creationId xmlns:a16="http://schemas.microsoft.com/office/drawing/2014/main" id="{629A1866-885D-4941-A805-79B651E0F85F}"/>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9A17A7-F88A-4200-A123-199BB5FE7B24}"/>
              </a:ext>
            </a:extLst>
          </p:cNvPr>
          <p:cNvSpPr txBox="1">
            <a:spLocks noGrp="1"/>
          </p:cNvSpPr>
          <p:nvPr>
            <p:ph type="ctrTitle"/>
          </p:nvPr>
        </p:nvSpPr>
        <p:spPr>
          <a:xfrm>
            <a:off x="407472" y="201229"/>
            <a:ext cx="9144000" cy="573091"/>
          </a:xfrm>
        </p:spPr>
        <p:txBody>
          <a:bodyPr/>
          <a:lstStyle/>
          <a:p>
            <a:pPr lvl="0" algn="l"/>
            <a:r>
              <a:rPr lang="it-IT" sz="3200" i="1" dirty="0">
                <a:solidFill>
                  <a:srgbClr val="2F5597"/>
                </a:solidFill>
                <a:latin typeface="Montserrat" pitchFamily="50"/>
              </a:rPr>
              <a:t>Task: Choose supervisor for the thesis</a:t>
            </a:r>
            <a:endParaRPr lang="en-GB" sz="3200" i="1" dirty="0">
              <a:solidFill>
                <a:srgbClr val="2F5597"/>
              </a:solidFill>
              <a:latin typeface="Montserrat" pitchFamily="50"/>
            </a:endParaRPr>
          </a:p>
        </p:txBody>
      </p:sp>
      <p:sp>
        <p:nvSpPr>
          <p:cNvPr id="3" name="CasellaDiTesto 3">
            <a:extLst>
              <a:ext uri="{FF2B5EF4-FFF2-40B4-BE49-F238E27FC236}">
                <a16:creationId xmlns:a16="http://schemas.microsoft.com/office/drawing/2014/main" id="{BD9289E8-F08D-43F5-B1F4-3FB1F38FD03B}"/>
              </a:ext>
            </a:extLst>
          </p:cNvPr>
          <p:cNvSpPr txBox="1"/>
          <p:nvPr/>
        </p:nvSpPr>
        <p:spPr>
          <a:xfrm>
            <a:off x="407472" y="843299"/>
            <a:ext cx="859526" cy="461662"/>
          </a:xfrm>
          <a:prstGeom prst="rect">
            <a:avLst/>
          </a:prstGeom>
          <a:noFill/>
          <a:ln cap="flat">
            <a:noFill/>
          </a:ln>
        </p:spPr>
        <p:txBody>
          <a:bodyPr vert="horz" wrap="none" lIns="91440" tIns="45720" rIns="91440" bIns="45720" anchor="t" anchorCtr="0" compatLnSpc="1">
            <a:spAutoFit/>
          </a:bodyPr>
          <a:lstStyle/>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HTA</a:t>
            </a:r>
            <a:endParaRPr lang="en-GB" sz="2400" b="1" i="0" u="none" strike="noStrike" kern="1200" cap="none" spc="0" baseline="0" dirty="0">
              <a:solidFill>
                <a:srgbClr val="8CA1C5"/>
              </a:solidFill>
              <a:uFillTx/>
              <a:latin typeface="Montserrat" pitchFamily="50"/>
            </a:endParaRPr>
          </a:p>
        </p:txBody>
      </p:sp>
      <p:pic>
        <p:nvPicPr>
          <p:cNvPr id="4" name="Immagine 4">
            <a:extLst>
              <a:ext uri="{FF2B5EF4-FFF2-40B4-BE49-F238E27FC236}">
                <a16:creationId xmlns:a16="http://schemas.microsoft.com/office/drawing/2014/main" id="{D34EC8B3-628D-4BDC-ABF7-61F78CF8A4B8}"/>
              </a:ext>
            </a:extLst>
          </p:cNvPr>
          <p:cNvPicPr>
            <a:picLocks noChangeAspect="1"/>
          </p:cNvPicPr>
          <p:nvPr/>
        </p:nvPicPr>
        <p:blipFill>
          <a:blip r:embed="rId2"/>
          <a:stretch>
            <a:fillRect/>
          </a:stretch>
        </p:blipFill>
        <p:spPr>
          <a:xfrm>
            <a:off x="1524003" y="1373940"/>
            <a:ext cx="9144000" cy="5143499"/>
          </a:xfrm>
          <a:prstGeom prst="rect">
            <a:avLst/>
          </a:prstGeom>
          <a:noFill/>
          <a:ln cap="flat">
            <a:noFill/>
          </a:ln>
        </p:spPr>
      </p:pic>
      <p:sp>
        <p:nvSpPr>
          <p:cNvPr id="6" name="Segnaposto contenuto 2">
            <a:extLst>
              <a:ext uri="{FF2B5EF4-FFF2-40B4-BE49-F238E27FC236}">
                <a16:creationId xmlns:a16="http://schemas.microsoft.com/office/drawing/2014/main" id="{FF5423E9-EBD4-40D0-A788-076B856CDA92}"/>
              </a:ext>
            </a:extLst>
          </p:cNvPr>
          <p:cNvSpPr txBox="1">
            <a:spLocks/>
          </p:cNvSpPr>
          <p:nvPr/>
        </p:nvSpPr>
        <p:spPr>
          <a:xfrm>
            <a:off x="-52960" y="6410424"/>
            <a:ext cx="12192000" cy="456299"/>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07D8F-1C01-4728-8478-E102AA0A5235}"/>
              </a:ext>
            </a:extLst>
          </p:cNvPr>
          <p:cNvSpPr txBox="1">
            <a:spLocks noGrp="1"/>
          </p:cNvSpPr>
          <p:nvPr>
            <p:ph type="ctrTitle"/>
          </p:nvPr>
        </p:nvSpPr>
        <p:spPr>
          <a:xfrm>
            <a:off x="388222" y="274733"/>
            <a:ext cx="9144000" cy="573091"/>
          </a:xfrm>
        </p:spPr>
        <p:txBody>
          <a:bodyPr/>
          <a:lstStyle/>
          <a:p>
            <a:pPr lvl="0" algn="l"/>
            <a:r>
              <a:rPr lang="it-IT" sz="3200" i="1" dirty="0">
                <a:solidFill>
                  <a:srgbClr val="2F5597"/>
                </a:solidFill>
                <a:latin typeface="Montserrat" pitchFamily="50"/>
              </a:rPr>
              <a:t>Task: Choose supervisor for the thesis</a:t>
            </a:r>
            <a:endParaRPr lang="en-GB" sz="3200" i="1" dirty="0">
              <a:solidFill>
                <a:srgbClr val="2F5597"/>
              </a:solidFill>
              <a:latin typeface="Montserrat" pitchFamily="50"/>
            </a:endParaRPr>
          </a:p>
        </p:txBody>
      </p:sp>
      <p:sp>
        <p:nvSpPr>
          <p:cNvPr id="3" name="CasellaDiTesto 3">
            <a:extLst>
              <a:ext uri="{FF2B5EF4-FFF2-40B4-BE49-F238E27FC236}">
                <a16:creationId xmlns:a16="http://schemas.microsoft.com/office/drawing/2014/main" id="{04071104-FB5C-473E-8809-F0C763DFBA5B}"/>
              </a:ext>
            </a:extLst>
          </p:cNvPr>
          <p:cNvSpPr txBox="1"/>
          <p:nvPr/>
        </p:nvSpPr>
        <p:spPr>
          <a:xfrm>
            <a:off x="311220" y="1023188"/>
            <a:ext cx="819457"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STN</a:t>
            </a:r>
            <a:endParaRPr lang="en-GB" sz="2400" b="1" i="0" u="none" strike="noStrike" kern="1200" cap="none" spc="0" baseline="0" dirty="0">
              <a:solidFill>
                <a:srgbClr val="8CA1C5"/>
              </a:solidFill>
              <a:uFillTx/>
              <a:latin typeface="Montserrat" pitchFamily="50"/>
            </a:endParaRPr>
          </a:p>
        </p:txBody>
      </p:sp>
      <p:pic>
        <p:nvPicPr>
          <p:cNvPr id="4" name="Picture 4">
            <a:extLst>
              <a:ext uri="{FF2B5EF4-FFF2-40B4-BE49-F238E27FC236}">
                <a16:creationId xmlns:a16="http://schemas.microsoft.com/office/drawing/2014/main" id="{E444FABE-B76B-4F98-9459-061ED66EEB89}"/>
              </a:ext>
            </a:extLst>
          </p:cNvPr>
          <p:cNvPicPr>
            <a:picLocks noChangeAspect="1"/>
          </p:cNvPicPr>
          <p:nvPr/>
        </p:nvPicPr>
        <p:blipFill>
          <a:blip r:embed="rId2"/>
          <a:srcRect/>
          <a:stretch>
            <a:fillRect/>
          </a:stretch>
        </p:blipFill>
        <p:spPr>
          <a:xfrm>
            <a:off x="1864315" y="1619246"/>
            <a:ext cx="8620213" cy="4390930"/>
          </a:xfrm>
          <a:prstGeom prst="rect">
            <a:avLst/>
          </a:prstGeom>
          <a:noFill/>
          <a:ln cap="flat">
            <a:noFill/>
          </a:ln>
        </p:spPr>
      </p:pic>
      <p:grpSp>
        <p:nvGrpSpPr>
          <p:cNvPr id="5" name="Gruppo 4">
            <a:extLst>
              <a:ext uri="{FF2B5EF4-FFF2-40B4-BE49-F238E27FC236}">
                <a16:creationId xmlns:a16="http://schemas.microsoft.com/office/drawing/2014/main" id="{BE7A4ACF-729A-4D78-9F95-5E29D23C927B}"/>
              </a:ext>
            </a:extLst>
          </p:cNvPr>
          <p:cNvGrpSpPr/>
          <p:nvPr/>
        </p:nvGrpSpPr>
        <p:grpSpPr>
          <a:xfrm>
            <a:off x="-52960" y="6047754"/>
            <a:ext cx="12192000" cy="818970"/>
            <a:chOff x="0" y="6047754"/>
            <a:chExt cx="12192000" cy="818970"/>
          </a:xfrm>
        </p:grpSpPr>
        <p:sp>
          <p:nvSpPr>
            <p:cNvPr id="6" name="Segnaposto contenuto 2">
              <a:extLst>
                <a:ext uri="{FF2B5EF4-FFF2-40B4-BE49-F238E27FC236}">
                  <a16:creationId xmlns:a16="http://schemas.microsoft.com/office/drawing/2014/main" id="{28F25782-C172-4DE7-BF40-7197B3908A43}"/>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7" name="Rettangolo con angoli arrotondati 6">
              <a:extLst>
                <a:ext uri="{FF2B5EF4-FFF2-40B4-BE49-F238E27FC236}">
                  <a16:creationId xmlns:a16="http://schemas.microsoft.com/office/drawing/2014/main" id="{4F28BBF9-C6BD-4424-8091-CCCD8C1BB827}"/>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C5B288-7987-4F19-AA12-4DA4E4344510}"/>
              </a:ext>
            </a:extLst>
          </p:cNvPr>
          <p:cNvSpPr txBox="1">
            <a:spLocks noGrp="1"/>
          </p:cNvSpPr>
          <p:nvPr>
            <p:ph type="ctrTitle"/>
          </p:nvPr>
        </p:nvSpPr>
        <p:spPr>
          <a:xfrm>
            <a:off x="311220" y="248807"/>
            <a:ext cx="9144000" cy="573091"/>
          </a:xfrm>
        </p:spPr>
        <p:txBody>
          <a:bodyPr/>
          <a:lstStyle/>
          <a:p>
            <a:pPr lvl="0" algn="l"/>
            <a:r>
              <a:rPr lang="it-IT" sz="3200" i="1" dirty="0">
                <a:solidFill>
                  <a:srgbClr val="2F5597"/>
                </a:solidFill>
                <a:latin typeface="Montserrat" pitchFamily="50"/>
              </a:rPr>
              <a:t>Task: </a:t>
            </a:r>
            <a:r>
              <a:rPr lang="it-IT" sz="3200" i="1" dirty="0" err="1">
                <a:solidFill>
                  <a:srgbClr val="2F5597"/>
                </a:solidFill>
                <a:latin typeface="Montserrat" pitchFamily="50"/>
              </a:rPr>
              <a:t>Fill</a:t>
            </a:r>
            <a:r>
              <a:rPr lang="it-IT" sz="3200" i="1" dirty="0">
                <a:solidFill>
                  <a:srgbClr val="2F5597"/>
                </a:solidFill>
                <a:latin typeface="Montserrat" pitchFamily="50"/>
              </a:rPr>
              <a:t> out OPIS</a:t>
            </a:r>
            <a:endParaRPr lang="en-GB" sz="3200" i="1" dirty="0">
              <a:solidFill>
                <a:srgbClr val="2F5597"/>
              </a:solidFill>
              <a:latin typeface="Montserrat" pitchFamily="50"/>
            </a:endParaRPr>
          </a:p>
        </p:txBody>
      </p:sp>
      <p:sp>
        <p:nvSpPr>
          <p:cNvPr id="3" name="CasellaDiTesto 3">
            <a:extLst>
              <a:ext uri="{FF2B5EF4-FFF2-40B4-BE49-F238E27FC236}">
                <a16:creationId xmlns:a16="http://schemas.microsoft.com/office/drawing/2014/main" id="{971B3E56-F73B-46A4-B193-5632E8DD8FE8}"/>
              </a:ext>
            </a:extLst>
          </p:cNvPr>
          <p:cNvSpPr txBox="1"/>
          <p:nvPr/>
        </p:nvSpPr>
        <p:spPr>
          <a:xfrm>
            <a:off x="311220" y="928807"/>
            <a:ext cx="859526"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HTA</a:t>
            </a:r>
            <a:endParaRPr lang="en-GB" sz="2400" b="1" i="0" u="none" strike="noStrike" kern="1200" cap="none" spc="0" baseline="0" dirty="0">
              <a:solidFill>
                <a:srgbClr val="8CA1C5"/>
              </a:solidFill>
              <a:uFillTx/>
              <a:latin typeface="Montserrat" pitchFamily="50"/>
            </a:endParaRPr>
          </a:p>
        </p:txBody>
      </p:sp>
      <p:pic>
        <p:nvPicPr>
          <p:cNvPr id="4" name="Picture 2">
            <a:extLst>
              <a:ext uri="{FF2B5EF4-FFF2-40B4-BE49-F238E27FC236}">
                <a16:creationId xmlns:a16="http://schemas.microsoft.com/office/drawing/2014/main" id="{3D11BB2B-D487-4F5B-A860-4D6AB85A0BB3}"/>
              </a:ext>
            </a:extLst>
          </p:cNvPr>
          <p:cNvPicPr>
            <a:picLocks noChangeAspect="1"/>
          </p:cNvPicPr>
          <p:nvPr/>
        </p:nvPicPr>
        <p:blipFill>
          <a:blip r:embed="rId2"/>
          <a:srcRect/>
          <a:stretch>
            <a:fillRect/>
          </a:stretch>
        </p:blipFill>
        <p:spPr>
          <a:xfrm>
            <a:off x="988630" y="1432773"/>
            <a:ext cx="10644329" cy="4577413"/>
          </a:xfrm>
          <a:prstGeom prst="rect">
            <a:avLst/>
          </a:prstGeom>
          <a:noFill/>
          <a:ln cap="flat">
            <a:noFill/>
          </a:ln>
        </p:spPr>
      </p:pic>
      <p:grpSp>
        <p:nvGrpSpPr>
          <p:cNvPr id="5" name="Gruppo 4">
            <a:extLst>
              <a:ext uri="{FF2B5EF4-FFF2-40B4-BE49-F238E27FC236}">
                <a16:creationId xmlns:a16="http://schemas.microsoft.com/office/drawing/2014/main" id="{30793A59-3AD5-4DB4-9661-F88374BC3F64}"/>
              </a:ext>
            </a:extLst>
          </p:cNvPr>
          <p:cNvGrpSpPr/>
          <p:nvPr/>
        </p:nvGrpSpPr>
        <p:grpSpPr>
          <a:xfrm>
            <a:off x="-52960" y="6047754"/>
            <a:ext cx="12192000" cy="818970"/>
            <a:chOff x="0" y="6047754"/>
            <a:chExt cx="12192000" cy="818970"/>
          </a:xfrm>
        </p:grpSpPr>
        <p:sp>
          <p:nvSpPr>
            <p:cNvPr id="6" name="Segnaposto contenuto 2">
              <a:extLst>
                <a:ext uri="{FF2B5EF4-FFF2-40B4-BE49-F238E27FC236}">
                  <a16:creationId xmlns:a16="http://schemas.microsoft.com/office/drawing/2014/main" id="{1A801C2E-DA56-47CB-AE59-43805AAA534F}"/>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7" name="Rettangolo con angoli arrotondati 6">
              <a:extLst>
                <a:ext uri="{FF2B5EF4-FFF2-40B4-BE49-F238E27FC236}">
                  <a16:creationId xmlns:a16="http://schemas.microsoft.com/office/drawing/2014/main" id="{30E70D6D-E14C-48EF-BCC0-2DE3EED80C81}"/>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A23C1E-5B14-4181-B3D0-D69DEB11D109}"/>
              </a:ext>
            </a:extLst>
          </p:cNvPr>
          <p:cNvSpPr txBox="1">
            <a:spLocks noGrp="1"/>
          </p:cNvSpPr>
          <p:nvPr>
            <p:ph type="ctrTitle"/>
          </p:nvPr>
        </p:nvSpPr>
        <p:spPr>
          <a:xfrm>
            <a:off x="301594" y="235923"/>
            <a:ext cx="9144000" cy="573091"/>
          </a:xfrm>
        </p:spPr>
        <p:txBody>
          <a:bodyPr/>
          <a:lstStyle/>
          <a:p>
            <a:pPr lvl="0" algn="l"/>
            <a:r>
              <a:rPr lang="it-IT" sz="3200" i="1" dirty="0">
                <a:solidFill>
                  <a:srgbClr val="2F5597"/>
                </a:solidFill>
                <a:latin typeface="Montserrat" pitchFamily="50"/>
              </a:rPr>
              <a:t>Task: </a:t>
            </a:r>
            <a:r>
              <a:rPr lang="it-IT" sz="3200" i="1" dirty="0" err="1">
                <a:solidFill>
                  <a:srgbClr val="2F5597"/>
                </a:solidFill>
                <a:latin typeface="Montserrat" pitchFamily="50"/>
              </a:rPr>
              <a:t>Fill</a:t>
            </a:r>
            <a:r>
              <a:rPr lang="it-IT" sz="3200" i="1" dirty="0">
                <a:solidFill>
                  <a:srgbClr val="2F5597"/>
                </a:solidFill>
                <a:latin typeface="Montserrat" pitchFamily="50"/>
              </a:rPr>
              <a:t> out OPIS</a:t>
            </a:r>
            <a:endParaRPr lang="en-GB" sz="3200" i="1" dirty="0">
              <a:solidFill>
                <a:srgbClr val="2F5597"/>
              </a:solidFill>
              <a:latin typeface="Montserrat" pitchFamily="50"/>
            </a:endParaRPr>
          </a:p>
        </p:txBody>
      </p:sp>
      <p:sp>
        <p:nvSpPr>
          <p:cNvPr id="3" name="CasellaDiTesto 3">
            <a:extLst>
              <a:ext uri="{FF2B5EF4-FFF2-40B4-BE49-F238E27FC236}">
                <a16:creationId xmlns:a16="http://schemas.microsoft.com/office/drawing/2014/main" id="{D599AA92-3B6E-41AA-A5E6-F70253074EA8}"/>
              </a:ext>
            </a:extLst>
          </p:cNvPr>
          <p:cNvSpPr txBox="1"/>
          <p:nvPr/>
        </p:nvSpPr>
        <p:spPr>
          <a:xfrm>
            <a:off x="328845" y="945351"/>
            <a:ext cx="819457"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400" b="1" i="0" u="none" strike="noStrike" kern="1200" cap="none" spc="0" baseline="0" dirty="0">
                <a:solidFill>
                  <a:srgbClr val="8CA1C5"/>
                </a:solidFill>
                <a:uFillTx/>
                <a:latin typeface="Montserrat" pitchFamily="50"/>
              </a:rPr>
              <a:t>STN</a:t>
            </a:r>
            <a:endParaRPr lang="en-GB" sz="2400" b="1" i="0" u="none" strike="noStrike" kern="1200" cap="none" spc="0" baseline="0" dirty="0">
              <a:solidFill>
                <a:srgbClr val="8CA1C5"/>
              </a:solidFill>
              <a:uFillTx/>
              <a:latin typeface="Montserrat" pitchFamily="50"/>
            </a:endParaRPr>
          </a:p>
        </p:txBody>
      </p:sp>
      <p:pic>
        <p:nvPicPr>
          <p:cNvPr id="4" name="Picture 2">
            <a:extLst>
              <a:ext uri="{FF2B5EF4-FFF2-40B4-BE49-F238E27FC236}">
                <a16:creationId xmlns:a16="http://schemas.microsoft.com/office/drawing/2014/main" id="{DEF515B0-3830-43A3-B6D5-26A79CCAAD60}"/>
              </a:ext>
            </a:extLst>
          </p:cNvPr>
          <p:cNvPicPr>
            <a:picLocks noChangeAspect="1"/>
          </p:cNvPicPr>
          <p:nvPr/>
        </p:nvPicPr>
        <p:blipFill>
          <a:blip r:embed="rId2"/>
          <a:srcRect/>
          <a:stretch>
            <a:fillRect/>
          </a:stretch>
        </p:blipFill>
        <p:spPr>
          <a:xfrm>
            <a:off x="1189606" y="1543351"/>
            <a:ext cx="9812783" cy="3969657"/>
          </a:xfrm>
          <a:prstGeom prst="rect">
            <a:avLst/>
          </a:prstGeom>
          <a:noFill/>
          <a:ln cap="flat">
            <a:noFill/>
          </a:ln>
        </p:spPr>
      </p:pic>
      <p:grpSp>
        <p:nvGrpSpPr>
          <p:cNvPr id="5" name="Gruppo 4">
            <a:extLst>
              <a:ext uri="{FF2B5EF4-FFF2-40B4-BE49-F238E27FC236}">
                <a16:creationId xmlns:a16="http://schemas.microsoft.com/office/drawing/2014/main" id="{EE640789-08FD-47FF-A051-81B6FB61183A}"/>
              </a:ext>
            </a:extLst>
          </p:cNvPr>
          <p:cNvGrpSpPr/>
          <p:nvPr/>
        </p:nvGrpSpPr>
        <p:grpSpPr>
          <a:xfrm>
            <a:off x="-52960" y="6047754"/>
            <a:ext cx="12192000" cy="818970"/>
            <a:chOff x="0" y="6047754"/>
            <a:chExt cx="12192000" cy="818970"/>
          </a:xfrm>
        </p:grpSpPr>
        <p:sp>
          <p:nvSpPr>
            <p:cNvPr id="6" name="Segnaposto contenuto 2">
              <a:extLst>
                <a:ext uri="{FF2B5EF4-FFF2-40B4-BE49-F238E27FC236}">
                  <a16:creationId xmlns:a16="http://schemas.microsoft.com/office/drawing/2014/main" id="{A501E62F-0A44-43B0-8121-047A1ED0C1D9}"/>
                </a:ext>
              </a:extLst>
            </p:cNvPr>
            <p:cNvSpPr txBox="1">
              <a:spLocks/>
            </p:cNvSpPr>
            <p:nvPr/>
          </p:nvSpPr>
          <p:spPr>
            <a:xfrm>
              <a:off x="0" y="6047754"/>
              <a:ext cx="12192000" cy="8189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  </a:t>
              </a:r>
              <a:r>
                <a:rPr lang="en-US" sz="4200" b="1" dirty="0">
                  <a:solidFill>
                    <a:schemeClr val="accent1">
                      <a:lumMod val="75000"/>
                    </a:schemeClr>
                  </a:solidFill>
                  <a:latin typeface="Montserrat Light" panose="00000400000000000000" pitchFamily="2" charset="0"/>
                </a:rPr>
                <a:t>Gathering information   </a:t>
              </a:r>
              <a:r>
                <a:rPr lang="en-US" sz="5100" b="1" i="1" dirty="0">
                  <a:solidFill>
                    <a:schemeClr val="accent1">
                      <a:lumMod val="75000"/>
                    </a:schemeClr>
                  </a:solidFill>
                  <a:latin typeface="Montserrat Light" panose="00000400000000000000" pitchFamily="2" charset="0"/>
                </a:rPr>
                <a:t>Task &amp; Dialogue Analysis   </a:t>
              </a:r>
              <a:r>
                <a:rPr lang="en-US" sz="4200" b="1" dirty="0">
                  <a:solidFill>
                    <a:schemeClr val="accent1">
                      <a:lumMod val="75000"/>
                    </a:schemeClr>
                  </a:solidFill>
                  <a:latin typeface="Montserrat Light" panose="00000400000000000000" pitchFamily="2" charset="0"/>
                </a:rPr>
                <a:t>Expert Evaluation   User Evaluation</a:t>
              </a:r>
              <a:endParaRPr lang="en-US" sz="3600" dirty="0">
                <a:latin typeface="Montserrat" panose="00000500000000000000" pitchFamily="2" charset="0"/>
              </a:endParaRPr>
            </a:p>
          </p:txBody>
        </p:sp>
        <p:sp>
          <p:nvSpPr>
            <p:cNvPr id="7" name="Rettangolo con angoli arrotondati 6">
              <a:extLst>
                <a:ext uri="{FF2B5EF4-FFF2-40B4-BE49-F238E27FC236}">
                  <a16:creationId xmlns:a16="http://schemas.microsoft.com/office/drawing/2014/main" id="{FF5D97FD-3812-45FF-9B0A-2A68763876FB}"/>
                </a:ext>
              </a:extLst>
            </p:cNvPr>
            <p:cNvSpPr/>
            <p:nvPr/>
          </p:nvSpPr>
          <p:spPr>
            <a:xfrm>
              <a:off x="5234219"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67D371-EE24-4280-A560-6DC9BCDDFE89}"/>
              </a:ext>
            </a:extLst>
          </p:cNvPr>
          <p:cNvSpPr txBox="1">
            <a:spLocks noGrp="1"/>
          </p:cNvSpPr>
          <p:nvPr>
            <p:ph type="ctrTitle"/>
          </p:nvPr>
        </p:nvSpPr>
        <p:spPr>
          <a:xfrm>
            <a:off x="548960" y="297473"/>
            <a:ext cx="9144000" cy="573091"/>
          </a:xfrm>
        </p:spPr>
        <p:txBody>
          <a:bodyPr/>
          <a:lstStyle/>
          <a:p>
            <a:pPr lvl="0" algn="l"/>
            <a:r>
              <a:rPr lang="it-IT" sz="3200" i="1" dirty="0" err="1">
                <a:solidFill>
                  <a:srgbClr val="2F5597"/>
                </a:solidFill>
                <a:latin typeface="Montserrat" pitchFamily="50"/>
              </a:rPr>
              <a:t>Heuristic</a:t>
            </a:r>
            <a:r>
              <a:rPr lang="it-IT" sz="3200" i="1" dirty="0">
                <a:solidFill>
                  <a:srgbClr val="2F5597"/>
                </a:solidFill>
                <a:latin typeface="Montserrat" pitchFamily="50"/>
              </a:rPr>
              <a:t> Evaluation</a:t>
            </a:r>
            <a:endParaRPr lang="en-GB" sz="3200" i="1" dirty="0">
              <a:solidFill>
                <a:srgbClr val="2F5597"/>
              </a:solidFill>
              <a:latin typeface="Montserrat" pitchFamily="50"/>
            </a:endParaRPr>
          </a:p>
        </p:txBody>
      </p:sp>
      <p:graphicFrame>
        <p:nvGraphicFramePr>
          <p:cNvPr id="3" name="Tabella 2">
            <a:extLst>
              <a:ext uri="{FF2B5EF4-FFF2-40B4-BE49-F238E27FC236}">
                <a16:creationId xmlns:a16="http://schemas.microsoft.com/office/drawing/2014/main" id="{E036A0AD-4C6C-4A3F-841F-F9AE2D416A01}"/>
              </a:ext>
            </a:extLst>
          </p:cNvPr>
          <p:cNvGraphicFramePr>
            <a:graphicFrameLocks noGrp="1"/>
          </p:cNvGraphicFramePr>
          <p:nvPr/>
        </p:nvGraphicFramePr>
        <p:xfrm>
          <a:off x="548960" y="1493114"/>
          <a:ext cx="6322892" cy="4706084"/>
        </p:xfrm>
        <a:graphic>
          <a:graphicData uri="http://schemas.openxmlformats.org/drawingml/2006/table">
            <a:tbl>
              <a:tblPr>
                <a:effectLst/>
              </a:tblPr>
              <a:tblGrid>
                <a:gridCol w="1580723">
                  <a:extLst>
                    <a:ext uri="{9D8B030D-6E8A-4147-A177-3AD203B41FA5}">
                      <a16:colId xmlns:a16="http://schemas.microsoft.com/office/drawing/2014/main" val="2642792953"/>
                    </a:ext>
                  </a:extLst>
                </a:gridCol>
                <a:gridCol w="1580723">
                  <a:extLst>
                    <a:ext uri="{9D8B030D-6E8A-4147-A177-3AD203B41FA5}">
                      <a16:colId xmlns:a16="http://schemas.microsoft.com/office/drawing/2014/main" val="885168071"/>
                    </a:ext>
                  </a:extLst>
                </a:gridCol>
                <a:gridCol w="1580723">
                  <a:extLst>
                    <a:ext uri="{9D8B030D-6E8A-4147-A177-3AD203B41FA5}">
                      <a16:colId xmlns:a16="http://schemas.microsoft.com/office/drawing/2014/main" val="584955203"/>
                    </a:ext>
                  </a:extLst>
                </a:gridCol>
                <a:gridCol w="1580723">
                  <a:extLst>
                    <a:ext uri="{9D8B030D-6E8A-4147-A177-3AD203B41FA5}">
                      <a16:colId xmlns:a16="http://schemas.microsoft.com/office/drawing/2014/main" val="3724095215"/>
                    </a:ext>
                  </a:extLst>
                </a:gridCol>
              </a:tblGrid>
              <a:tr h="421510">
                <a:tc>
                  <a:txBody>
                    <a:bodyPr/>
                    <a:lstStyle/>
                    <a:p>
                      <a:pPr lvl="0" rtl="0" fontAlgn="t">
                        <a:spcBef>
                          <a:spcPts val="0"/>
                        </a:spcBef>
                        <a:spcAft>
                          <a:spcPts val="0"/>
                        </a:spcAft>
                      </a:pPr>
                      <a:r>
                        <a:rPr lang="en-GB" sz="900" b="1" i="0" u="none" strike="noStrike">
                          <a:solidFill>
                            <a:srgbClr val="000000"/>
                          </a:solidFill>
                          <a:latin typeface="Montserrat" pitchFamily="50"/>
                        </a:rPr>
                        <a:t>Frame</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1" i="0" u="none" strike="noStrike">
                          <a:solidFill>
                            <a:srgbClr val="000000"/>
                          </a:solidFill>
                          <a:latin typeface="Montserrat" pitchFamily="50"/>
                        </a:rPr>
                        <a:t>Heuristic violated</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1" i="0" u="none" strike="noStrike">
                          <a:solidFill>
                            <a:srgbClr val="000000"/>
                          </a:solidFill>
                          <a:latin typeface="Montserrat" pitchFamily="50"/>
                        </a:rPr>
                        <a:t>Severity</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1" i="0" u="none" strike="noStrike">
                          <a:solidFill>
                            <a:srgbClr val="000000"/>
                          </a:solidFill>
                          <a:latin typeface="Montserrat" pitchFamily="50"/>
                        </a:rPr>
                        <a:t>Description / Comment</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9295363"/>
                  </a:ext>
                </a:extLst>
              </a:tr>
              <a:tr h="1185784">
                <a:tc>
                  <a:txBody>
                    <a:bodyPr/>
                    <a:lstStyle/>
                    <a:p>
                      <a:pPr lvl="0" rtl="0" fontAlgn="t">
                        <a:spcBef>
                          <a:spcPts val="0"/>
                        </a:spcBef>
                        <a:spcAft>
                          <a:spcPts val="0"/>
                        </a:spcAft>
                      </a:pPr>
                      <a:r>
                        <a:rPr lang="en-GB" sz="900" b="0" i="0" u="none" strike="noStrike">
                          <a:solidFill>
                            <a:srgbClr val="000000"/>
                          </a:solidFill>
                          <a:latin typeface="Montserrat" pitchFamily="50"/>
                        </a:rPr>
                        <a:t>Compare courses </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Aesthetic and minimalist design  </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3</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The page is full of information that could be not relevant for the specific comparison and rarely needed</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5863866"/>
                  </a:ext>
                </a:extLst>
              </a:tr>
              <a:tr h="1185784">
                <a:tc>
                  <a:txBody>
                    <a:bodyPr/>
                    <a:lstStyle/>
                    <a:p>
                      <a:pPr lvl="0" rtl="0" fontAlgn="t">
                        <a:spcBef>
                          <a:spcPts val="0"/>
                        </a:spcBef>
                        <a:spcAft>
                          <a:spcPts val="0"/>
                        </a:spcAft>
                      </a:pPr>
                      <a:r>
                        <a:rPr lang="en-GB" sz="900" b="0" i="0" u="none" strike="noStrike">
                          <a:solidFill>
                            <a:srgbClr val="000000"/>
                          </a:solidFill>
                          <a:latin typeface="Montserrat" pitchFamily="50"/>
                        </a:rPr>
                        <a:t>Compare courses </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Recognition rather than recall </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3</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Minimize the user's memory load in comparison guiding the task (for example with a wizard).</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2738000"/>
                  </a:ext>
                </a:extLst>
              </a:tr>
              <a:tr h="727222">
                <a:tc>
                  <a:txBody>
                    <a:bodyPr/>
                    <a:lstStyle/>
                    <a:p>
                      <a:pPr lvl="0" rtl="0" fontAlgn="t">
                        <a:spcBef>
                          <a:spcPts val="0"/>
                        </a:spcBef>
                        <a:spcAft>
                          <a:spcPts val="0"/>
                        </a:spcAft>
                      </a:pPr>
                      <a:r>
                        <a:rPr lang="en-GB" sz="900" b="0" i="0" u="none" strike="noStrike">
                          <a:solidFill>
                            <a:srgbClr val="000000"/>
                          </a:solidFill>
                          <a:latin typeface="Montserrat" pitchFamily="50"/>
                        </a:rPr>
                        <a:t>All (see for example Exam in Profile)  </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Visibility of system status</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2</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Consider adding some additional information like breadcrumbs</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3192679"/>
                  </a:ext>
                </a:extLst>
              </a:tr>
              <a:tr h="1185784">
                <a:tc>
                  <a:txBody>
                    <a:bodyPr/>
                    <a:lstStyle/>
                    <a:p>
                      <a:pPr lvl="0" rtl="0" fontAlgn="t">
                        <a:spcBef>
                          <a:spcPts val="0"/>
                        </a:spcBef>
                        <a:spcAft>
                          <a:spcPts val="0"/>
                        </a:spcAft>
                      </a:pPr>
                      <a:r>
                        <a:rPr lang="en-GB" sz="900" b="0" i="0" u="none" strike="noStrike">
                          <a:solidFill>
                            <a:srgbClr val="000000"/>
                          </a:solidFill>
                          <a:latin typeface="Montserrat" pitchFamily="50"/>
                        </a:rPr>
                        <a:t>All</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Flexibility and efficiency of use </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3</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GB" sz="900" b="0" i="0" u="none" strike="noStrike">
                          <a:solidFill>
                            <a:srgbClr val="000000"/>
                          </a:solidFill>
                          <a:latin typeface="Montserrat" pitchFamily="50"/>
                        </a:rPr>
                        <a:t>In order to speed up the interaction consider the possibility to save comparisons.</a:t>
                      </a:r>
                      <a:endParaRPr lang="en-GB" sz="1500"/>
                    </a:p>
                  </a:txBody>
                  <a:tcPr marL="53538" marR="53538" marT="53538" marB="5353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1923373"/>
                  </a:ext>
                </a:extLst>
              </a:tr>
            </a:tbl>
          </a:graphicData>
        </a:graphic>
      </p:graphicFrame>
      <p:sp>
        <p:nvSpPr>
          <p:cNvPr id="4" name="Rectangle 1">
            <a:extLst>
              <a:ext uri="{FF2B5EF4-FFF2-40B4-BE49-F238E27FC236}">
                <a16:creationId xmlns:a16="http://schemas.microsoft.com/office/drawing/2014/main" id="{C79ED1F5-76D2-4495-8851-8F62A6032F74}"/>
              </a:ext>
            </a:extLst>
          </p:cNvPr>
          <p:cNvSpPr/>
          <p:nvPr/>
        </p:nvSpPr>
        <p:spPr>
          <a:xfrm>
            <a:off x="3679829" y="1825627"/>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5" name="CasellaDiTesto 5">
            <a:extLst>
              <a:ext uri="{FF2B5EF4-FFF2-40B4-BE49-F238E27FC236}">
                <a16:creationId xmlns:a16="http://schemas.microsoft.com/office/drawing/2014/main" id="{11067504-AAE8-4D3C-B6D9-7B6FE9462139}"/>
              </a:ext>
            </a:extLst>
          </p:cNvPr>
          <p:cNvSpPr txBox="1"/>
          <p:nvPr/>
        </p:nvSpPr>
        <p:spPr>
          <a:xfrm>
            <a:off x="7032961" y="1493114"/>
            <a:ext cx="4859021" cy="203132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The "severity" number identifies: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0 = I don’t agree that this is a usability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       problem at all;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1 = Cosmetic problem only;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2 = Minor usability problem;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3 = Major usability problem;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4 = Usability catastrophe.</a:t>
            </a:r>
          </a:p>
        </p:txBody>
      </p:sp>
      <p:grpSp>
        <p:nvGrpSpPr>
          <p:cNvPr id="6" name="Gruppo 5">
            <a:extLst>
              <a:ext uri="{FF2B5EF4-FFF2-40B4-BE49-F238E27FC236}">
                <a16:creationId xmlns:a16="http://schemas.microsoft.com/office/drawing/2014/main" id="{F8BF66F9-2114-495D-8E8E-26EC51FE7F56}"/>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BE16CC58-A2B2-498B-A230-B9C185B87294}"/>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6B55AF55-DA9F-42A8-9178-848FCBF674F4}"/>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F664E7-07B1-4332-AB42-A1E0819949A3}"/>
              </a:ext>
            </a:extLst>
          </p:cNvPr>
          <p:cNvSpPr txBox="1">
            <a:spLocks noGrp="1"/>
          </p:cNvSpPr>
          <p:nvPr>
            <p:ph type="ctrTitle"/>
          </p:nvPr>
        </p:nvSpPr>
        <p:spPr>
          <a:xfrm>
            <a:off x="224593" y="256405"/>
            <a:ext cx="9144000" cy="573091"/>
          </a:xfrm>
        </p:spPr>
        <p:txBody>
          <a:bodyPr/>
          <a:lstStyle/>
          <a:p>
            <a:pPr lvl="0" algn="l"/>
            <a:r>
              <a:rPr lang="it-IT" sz="3200" i="1" dirty="0">
                <a:solidFill>
                  <a:srgbClr val="2F5597"/>
                </a:solidFill>
                <a:latin typeface="Montserrat" pitchFamily="50"/>
              </a:rPr>
              <a:t>Solution to </a:t>
            </a:r>
            <a:r>
              <a:rPr lang="it-IT" sz="3200" i="1" dirty="0" err="1">
                <a:solidFill>
                  <a:srgbClr val="2F5597"/>
                </a:solidFill>
                <a:latin typeface="Montserrat" pitchFamily="50"/>
              </a:rPr>
              <a:t>Heuristics</a:t>
            </a:r>
            <a:r>
              <a:rPr lang="it-IT" sz="3200" i="1" dirty="0">
                <a:solidFill>
                  <a:srgbClr val="2F5597"/>
                </a:solidFill>
                <a:latin typeface="Montserrat" pitchFamily="50"/>
              </a:rPr>
              <a:t> </a:t>
            </a:r>
            <a:r>
              <a:rPr lang="it-IT" sz="3200" i="1" dirty="0" err="1">
                <a:solidFill>
                  <a:srgbClr val="2F5597"/>
                </a:solidFill>
                <a:latin typeface="Montserrat" pitchFamily="50"/>
              </a:rPr>
              <a:t>violated</a:t>
            </a:r>
            <a:endParaRPr lang="en-GB" sz="3200" i="1" dirty="0">
              <a:solidFill>
                <a:srgbClr val="2F5597"/>
              </a:solidFill>
              <a:latin typeface="Montserrat" pitchFamily="50"/>
            </a:endParaRPr>
          </a:p>
        </p:txBody>
      </p:sp>
      <p:sp>
        <p:nvSpPr>
          <p:cNvPr id="3" name="Rectangle 1">
            <a:extLst>
              <a:ext uri="{FF2B5EF4-FFF2-40B4-BE49-F238E27FC236}">
                <a16:creationId xmlns:a16="http://schemas.microsoft.com/office/drawing/2014/main" id="{176CC7BD-5B3F-4A72-AAA3-B6DF583015D6}"/>
              </a:ext>
            </a:extLst>
          </p:cNvPr>
          <p:cNvSpPr/>
          <p:nvPr/>
        </p:nvSpPr>
        <p:spPr>
          <a:xfrm>
            <a:off x="3679829" y="1825627"/>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pic>
        <p:nvPicPr>
          <p:cNvPr id="4" name="Immagine 7">
            <a:extLst>
              <a:ext uri="{FF2B5EF4-FFF2-40B4-BE49-F238E27FC236}">
                <a16:creationId xmlns:a16="http://schemas.microsoft.com/office/drawing/2014/main" id="{01AB02B3-8825-4937-98F4-B0D72FCFADB5}"/>
              </a:ext>
            </a:extLst>
          </p:cNvPr>
          <p:cNvPicPr>
            <a:picLocks noChangeAspect="1"/>
          </p:cNvPicPr>
          <p:nvPr/>
        </p:nvPicPr>
        <p:blipFill>
          <a:blip r:embed="rId2"/>
          <a:stretch>
            <a:fillRect/>
          </a:stretch>
        </p:blipFill>
        <p:spPr>
          <a:xfrm>
            <a:off x="2271525" y="1080656"/>
            <a:ext cx="7823825" cy="4696687"/>
          </a:xfrm>
          <a:prstGeom prst="rect">
            <a:avLst/>
          </a:prstGeom>
          <a:noFill/>
          <a:ln cap="flat">
            <a:noFill/>
          </a:ln>
        </p:spPr>
      </p:pic>
      <p:grpSp>
        <p:nvGrpSpPr>
          <p:cNvPr id="6" name="Gruppo 5">
            <a:extLst>
              <a:ext uri="{FF2B5EF4-FFF2-40B4-BE49-F238E27FC236}">
                <a16:creationId xmlns:a16="http://schemas.microsoft.com/office/drawing/2014/main" id="{AA93D21E-A961-4A22-A490-372859614E43}"/>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C56BB7B4-536B-4D14-AF0A-BC582E9C8950}"/>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847CB5F4-7739-46D1-AE49-1EF8BDBC24D8}"/>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645B81-A407-422C-8EFA-E77A243C9C32}"/>
              </a:ext>
            </a:extLst>
          </p:cNvPr>
          <p:cNvSpPr txBox="1">
            <a:spLocks noGrp="1"/>
          </p:cNvSpPr>
          <p:nvPr>
            <p:ph type="ctrTitle"/>
          </p:nvPr>
        </p:nvSpPr>
        <p:spPr>
          <a:xfrm>
            <a:off x="304796" y="96017"/>
            <a:ext cx="9144000" cy="573091"/>
          </a:xfrm>
        </p:spPr>
        <p:txBody>
          <a:bodyPr/>
          <a:lstStyle/>
          <a:p>
            <a:pPr lvl="0" algn="l"/>
            <a:r>
              <a:rPr lang="it-IT" sz="3200" i="1" dirty="0">
                <a:solidFill>
                  <a:srgbClr val="2F5597"/>
                </a:solidFill>
                <a:latin typeface="Montserrat" pitchFamily="50"/>
              </a:rPr>
              <a:t>Solution to </a:t>
            </a:r>
            <a:r>
              <a:rPr lang="it-IT" sz="3200" i="1" dirty="0" err="1">
                <a:solidFill>
                  <a:srgbClr val="2F5597"/>
                </a:solidFill>
                <a:latin typeface="Montserrat" pitchFamily="50"/>
              </a:rPr>
              <a:t>Heuristics</a:t>
            </a:r>
            <a:r>
              <a:rPr lang="it-IT" sz="3200" i="1" dirty="0">
                <a:solidFill>
                  <a:srgbClr val="2F5597"/>
                </a:solidFill>
                <a:latin typeface="Montserrat" pitchFamily="50"/>
              </a:rPr>
              <a:t> </a:t>
            </a:r>
            <a:r>
              <a:rPr lang="it-IT" sz="3200" i="1" dirty="0" err="1">
                <a:solidFill>
                  <a:srgbClr val="2F5597"/>
                </a:solidFill>
                <a:latin typeface="Montserrat" pitchFamily="50"/>
              </a:rPr>
              <a:t>violated</a:t>
            </a:r>
            <a:endParaRPr lang="en-GB" sz="3200" i="1" dirty="0">
              <a:solidFill>
                <a:srgbClr val="2F5597"/>
              </a:solidFill>
              <a:latin typeface="Montserrat" pitchFamily="50"/>
            </a:endParaRPr>
          </a:p>
        </p:txBody>
      </p:sp>
      <p:sp>
        <p:nvSpPr>
          <p:cNvPr id="3" name="Rectangle 1">
            <a:extLst>
              <a:ext uri="{FF2B5EF4-FFF2-40B4-BE49-F238E27FC236}">
                <a16:creationId xmlns:a16="http://schemas.microsoft.com/office/drawing/2014/main" id="{B6AFE222-B141-49E8-B07C-95BE5BEDF25C}"/>
              </a:ext>
            </a:extLst>
          </p:cNvPr>
          <p:cNvSpPr/>
          <p:nvPr/>
        </p:nvSpPr>
        <p:spPr>
          <a:xfrm>
            <a:off x="3679829" y="1825627"/>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pic>
        <p:nvPicPr>
          <p:cNvPr id="4" name="Immagine 3">
            <a:extLst>
              <a:ext uri="{FF2B5EF4-FFF2-40B4-BE49-F238E27FC236}">
                <a16:creationId xmlns:a16="http://schemas.microsoft.com/office/drawing/2014/main" id="{ADEEE8BE-C832-4CED-9C89-7909D01A9A1F}"/>
              </a:ext>
            </a:extLst>
          </p:cNvPr>
          <p:cNvPicPr>
            <a:picLocks noChangeAspect="1"/>
          </p:cNvPicPr>
          <p:nvPr/>
        </p:nvPicPr>
        <p:blipFill>
          <a:blip r:embed="rId2"/>
          <a:stretch>
            <a:fillRect/>
          </a:stretch>
        </p:blipFill>
        <p:spPr>
          <a:xfrm>
            <a:off x="304796" y="1420447"/>
            <a:ext cx="11725278" cy="4237402"/>
          </a:xfrm>
          <a:prstGeom prst="rect">
            <a:avLst/>
          </a:prstGeom>
          <a:noFill/>
          <a:ln cap="flat">
            <a:noFill/>
          </a:ln>
        </p:spPr>
      </p:pic>
      <p:grpSp>
        <p:nvGrpSpPr>
          <p:cNvPr id="6" name="Gruppo 5">
            <a:extLst>
              <a:ext uri="{FF2B5EF4-FFF2-40B4-BE49-F238E27FC236}">
                <a16:creationId xmlns:a16="http://schemas.microsoft.com/office/drawing/2014/main" id="{21CDAB33-A323-4A6F-A3EB-8D63E444C57D}"/>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EBF9B98B-FE14-4C55-8679-4939E6C97008}"/>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9FDD344F-3EB8-4BFD-AF50-A2DA27B20E40}"/>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2EF2A2-197A-4D87-8737-F7B22836997B}"/>
              </a:ext>
            </a:extLst>
          </p:cNvPr>
          <p:cNvSpPr txBox="1">
            <a:spLocks noGrp="1"/>
          </p:cNvSpPr>
          <p:nvPr>
            <p:ph type="ctrTitle"/>
          </p:nvPr>
        </p:nvSpPr>
        <p:spPr>
          <a:xfrm>
            <a:off x="224592" y="116996"/>
            <a:ext cx="9144000" cy="573091"/>
          </a:xfrm>
        </p:spPr>
        <p:txBody>
          <a:bodyPr/>
          <a:lstStyle/>
          <a:p>
            <a:pPr lvl="0" algn="l"/>
            <a:r>
              <a:rPr lang="it-IT" sz="3200" i="1" dirty="0">
                <a:solidFill>
                  <a:srgbClr val="2F5597"/>
                </a:solidFill>
                <a:latin typeface="Montserrat" pitchFamily="50"/>
              </a:rPr>
              <a:t>Solution to </a:t>
            </a:r>
            <a:r>
              <a:rPr lang="it-IT" sz="3200" i="1" dirty="0" err="1">
                <a:solidFill>
                  <a:srgbClr val="2F5597"/>
                </a:solidFill>
                <a:latin typeface="Montserrat" pitchFamily="50"/>
              </a:rPr>
              <a:t>Heuristics</a:t>
            </a:r>
            <a:r>
              <a:rPr lang="it-IT" sz="3200" i="1" dirty="0">
                <a:solidFill>
                  <a:srgbClr val="2F5597"/>
                </a:solidFill>
                <a:latin typeface="Montserrat" pitchFamily="50"/>
              </a:rPr>
              <a:t> </a:t>
            </a:r>
            <a:r>
              <a:rPr lang="it-IT" sz="3200" i="1" dirty="0" err="1">
                <a:solidFill>
                  <a:srgbClr val="2F5597"/>
                </a:solidFill>
                <a:latin typeface="Montserrat" pitchFamily="50"/>
              </a:rPr>
              <a:t>violated</a:t>
            </a:r>
            <a:endParaRPr lang="en-GB" sz="3200" i="1" dirty="0">
              <a:solidFill>
                <a:srgbClr val="2F5597"/>
              </a:solidFill>
              <a:latin typeface="Montserrat" pitchFamily="50"/>
            </a:endParaRPr>
          </a:p>
        </p:txBody>
      </p:sp>
      <p:pic>
        <p:nvPicPr>
          <p:cNvPr id="4" name="Picture 2">
            <a:extLst>
              <a:ext uri="{FF2B5EF4-FFF2-40B4-BE49-F238E27FC236}">
                <a16:creationId xmlns:a16="http://schemas.microsoft.com/office/drawing/2014/main" id="{B94F149D-80E6-4E81-9314-9465E7990E1E}"/>
              </a:ext>
            </a:extLst>
          </p:cNvPr>
          <p:cNvPicPr>
            <a:picLocks noChangeAspect="1"/>
          </p:cNvPicPr>
          <p:nvPr/>
        </p:nvPicPr>
        <p:blipFill>
          <a:blip r:embed="rId2"/>
          <a:srcRect/>
          <a:stretch>
            <a:fillRect/>
          </a:stretch>
        </p:blipFill>
        <p:spPr>
          <a:xfrm>
            <a:off x="3228974" y="1014417"/>
            <a:ext cx="5734046" cy="4829175"/>
          </a:xfrm>
          <a:prstGeom prst="rect">
            <a:avLst/>
          </a:prstGeom>
          <a:noFill/>
          <a:ln cap="flat">
            <a:noFill/>
          </a:ln>
        </p:spPr>
      </p:pic>
      <p:grpSp>
        <p:nvGrpSpPr>
          <p:cNvPr id="6" name="Gruppo 5">
            <a:extLst>
              <a:ext uri="{FF2B5EF4-FFF2-40B4-BE49-F238E27FC236}">
                <a16:creationId xmlns:a16="http://schemas.microsoft.com/office/drawing/2014/main" id="{C38B1CCC-509A-459F-8C48-208B8BFD5A4E}"/>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22148E53-6913-48B3-8A82-2A71FC7CBAB6}"/>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AF2EB98D-5CB6-4908-9424-81B0D9A23899}"/>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A6B6CE-CE1E-4015-A923-4696F11DD0AA}"/>
              </a:ext>
            </a:extLst>
          </p:cNvPr>
          <p:cNvSpPr txBox="1">
            <a:spLocks noGrp="1"/>
          </p:cNvSpPr>
          <p:nvPr>
            <p:ph type="ctrTitle"/>
          </p:nvPr>
        </p:nvSpPr>
        <p:spPr>
          <a:xfrm>
            <a:off x="554181" y="191603"/>
            <a:ext cx="9144000" cy="573091"/>
          </a:xfrm>
        </p:spPr>
        <p:txBody>
          <a:bodyPr/>
          <a:lstStyle/>
          <a:p>
            <a:pPr lvl="0" algn="l"/>
            <a:r>
              <a:rPr lang="it-IT" sz="3200" i="1" dirty="0">
                <a:solidFill>
                  <a:srgbClr val="2F5597"/>
                </a:solidFill>
                <a:latin typeface="Montserrat" pitchFamily="50"/>
              </a:rPr>
              <a:t>Cognitive </a:t>
            </a:r>
            <a:r>
              <a:rPr lang="it-IT" sz="3200" i="1" dirty="0" err="1">
                <a:solidFill>
                  <a:srgbClr val="2F5597"/>
                </a:solidFill>
                <a:latin typeface="Montserrat" pitchFamily="50"/>
              </a:rPr>
              <a:t>Walkthrough</a:t>
            </a:r>
            <a:endParaRPr lang="en-GB" sz="3200" i="1" dirty="0">
              <a:solidFill>
                <a:srgbClr val="2F5597"/>
              </a:solidFill>
              <a:latin typeface="Montserrat" pitchFamily="50"/>
            </a:endParaRPr>
          </a:p>
        </p:txBody>
      </p:sp>
      <p:sp>
        <p:nvSpPr>
          <p:cNvPr id="3" name="Rectangle 1">
            <a:extLst>
              <a:ext uri="{FF2B5EF4-FFF2-40B4-BE49-F238E27FC236}">
                <a16:creationId xmlns:a16="http://schemas.microsoft.com/office/drawing/2014/main" id="{B26ECA62-ABAE-4EAF-8F86-C2E898C4F7FC}"/>
              </a:ext>
            </a:extLst>
          </p:cNvPr>
          <p:cNvSpPr/>
          <p:nvPr/>
        </p:nvSpPr>
        <p:spPr>
          <a:xfrm>
            <a:off x="3679829" y="1825627"/>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4" name="CasellaDiTesto 2">
            <a:extLst>
              <a:ext uri="{FF2B5EF4-FFF2-40B4-BE49-F238E27FC236}">
                <a16:creationId xmlns:a16="http://schemas.microsoft.com/office/drawing/2014/main" id="{854DAB38-1155-4689-9593-C8C47BE392BF}"/>
              </a:ext>
            </a:extLst>
          </p:cNvPr>
          <p:cNvSpPr txBox="1"/>
          <p:nvPr/>
        </p:nvSpPr>
        <p:spPr>
          <a:xfrm>
            <a:off x="554181" y="1182255"/>
            <a:ext cx="11037457" cy="25853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In this case the evaluation was done on two tasks: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Compare Courses;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Modify a review.</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For each action in our list the expert answered the following questions:</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Is the effect of the action the same as the user’s goal at that point? </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Will users see that the action is available?</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Once users have found the correct action, will they know it is the one they need?</a:t>
            </a: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Montserrat" pitchFamily="50"/>
              </a:rPr>
              <a:t>After the action is taken, will users understand the feedback they get?</a:t>
            </a:r>
          </a:p>
        </p:txBody>
      </p:sp>
      <p:grpSp>
        <p:nvGrpSpPr>
          <p:cNvPr id="6" name="Gruppo 5">
            <a:extLst>
              <a:ext uri="{FF2B5EF4-FFF2-40B4-BE49-F238E27FC236}">
                <a16:creationId xmlns:a16="http://schemas.microsoft.com/office/drawing/2014/main" id="{3567102B-4C7F-44DF-B88E-E6BA3C8D2C16}"/>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55D61B07-8BEA-4498-9638-EA2E40E50546}"/>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7E06C74E-4C1A-4077-BECA-17D17FFA60B5}"/>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95D49F-6B9B-4D16-BBA4-EAB58059AA5B}"/>
              </a:ext>
            </a:extLst>
          </p:cNvPr>
          <p:cNvSpPr>
            <a:spLocks noGrp="1"/>
          </p:cNvSpPr>
          <p:nvPr>
            <p:ph type="title"/>
          </p:nvPr>
        </p:nvSpPr>
        <p:spPr/>
        <p:txBody>
          <a:bodyPr>
            <a:normAutofit/>
          </a:bodyPr>
          <a:lstStyle/>
          <a:p>
            <a:r>
              <a:rPr lang="en-US" sz="3600" b="1" i="1" dirty="0">
                <a:solidFill>
                  <a:schemeClr val="accent1">
                    <a:lumMod val="75000"/>
                  </a:schemeClr>
                </a:solidFill>
                <a:latin typeface="Montserrat Light" panose="00000400000000000000" pitchFamily="2" charset="0"/>
              </a:rPr>
              <a:t>What’s the situation without “YOUniversity”?</a:t>
            </a:r>
          </a:p>
        </p:txBody>
      </p:sp>
      <p:pic>
        <p:nvPicPr>
          <p:cNvPr id="5" name="Segnaposto contenuto 4">
            <a:extLst>
              <a:ext uri="{FF2B5EF4-FFF2-40B4-BE49-F238E27FC236}">
                <a16:creationId xmlns:a16="http://schemas.microsoft.com/office/drawing/2014/main" id="{595A6E01-9005-46C1-8A69-C9AB8B1424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887743">
            <a:off x="11048604" y="85824"/>
            <a:ext cx="772437" cy="772437"/>
          </a:xfrm>
        </p:spPr>
      </p:pic>
      <p:sp>
        <p:nvSpPr>
          <p:cNvPr id="6" name="CasellaDiTesto 5">
            <a:extLst>
              <a:ext uri="{FF2B5EF4-FFF2-40B4-BE49-F238E27FC236}">
                <a16:creationId xmlns:a16="http://schemas.microsoft.com/office/drawing/2014/main" id="{13989544-501A-4D0C-8223-05499948D833}"/>
              </a:ext>
            </a:extLst>
          </p:cNvPr>
          <p:cNvSpPr txBox="1"/>
          <p:nvPr/>
        </p:nvSpPr>
        <p:spPr>
          <a:xfrm>
            <a:off x="838200" y="1690688"/>
            <a:ext cx="10346094" cy="3259162"/>
          </a:xfrm>
          <a:prstGeom prst="rect">
            <a:avLst/>
          </a:prstGeom>
          <a:noFill/>
        </p:spPr>
        <p:txBody>
          <a:bodyPr wrap="square" rtlCol="0">
            <a:spAutoFit/>
          </a:bodyPr>
          <a:lstStyle/>
          <a:p>
            <a:r>
              <a:rPr lang="en-US" sz="1900" b="1" dirty="0">
                <a:latin typeface="Montserrat" panose="00000500000000000000" pitchFamily="2" charset="0"/>
              </a:rPr>
              <a:t>Confusing</a:t>
            </a:r>
            <a:r>
              <a:rPr lang="en-US" sz="1900" dirty="0">
                <a:latin typeface="Montserrat" panose="00000500000000000000" pitchFamily="2" charset="0"/>
              </a:rPr>
              <a:t>, to answer in a single word.</a:t>
            </a:r>
          </a:p>
          <a:p>
            <a:endParaRPr lang="en-US" sz="1900" dirty="0">
              <a:latin typeface="Montserrat" panose="00000500000000000000" pitchFamily="2" charset="0"/>
            </a:endParaRPr>
          </a:p>
          <a:p>
            <a:pPr>
              <a:lnSpc>
                <a:spcPct val="150000"/>
              </a:lnSpc>
            </a:pPr>
            <a:r>
              <a:rPr lang="en-US" sz="1900" dirty="0">
                <a:latin typeface="Montserrat" panose="00000500000000000000" pitchFamily="2" charset="0"/>
              </a:rPr>
              <a:t>Actually,  the possibilities a student has are very limited: whether it is asking to a friend or searching through the university site, it results  in a great deal of effort and  a time-consuming task, especially during this hard time we are all forced to live.</a:t>
            </a:r>
          </a:p>
          <a:p>
            <a:pPr>
              <a:lnSpc>
                <a:spcPct val="150000"/>
              </a:lnSpc>
            </a:pPr>
            <a:endParaRPr lang="en-US" sz="1900" dirty="0">
              <a:latin typeface="Montserrat" panose="00000500000000000000" pitchFamily="2" charset="0"/>
            </a:endParaRPr>
          </a:p>
          <a:p>
            <a:pPr>
              <a:lnSpc>
                <a:spcPct val="150000"/>
              </a:lnSpc>
            </a:pPr>
            <a:r>
              <a:rPr lang="en-US" sz="1900" dirty="0">
                <a:latin typeface="Montserrat" panose="00000500000000000000" pitchFamily="2" charset="0"/>
              </a:rPr>
              <a:t>Thanks to </a:t>
            </a:r>
            <a:r>
              <a:rPr lang="en-US" sz="1900" dirty="0">
                <a:solidFill>
                  <a:schemeClr val="accent1">
                    <a:lumMod val="75000"/>
                  </a:schemeClr>
                </a:solidFill>
                <a:latin typeface="Montserrat" panose="00000500000000000000" pitchFamily="2" charset="0"/>
              </a:rPr>
              <a:t>YOUniversity</a:t>
            </a:r>
            <a:r>
              <a:rPr lang="en-US" sz="1900" dirty="0">
                <a:latin typeface="Montserrat" panose="00000500000000000000" pitchFamily="2" charset="0"/>
              </a:rPr>
              <a:t> every student can have a clearer view of his possibilities during his course of study, which can be for sure considered as a springboard.</a:t>
            </a:r>
          </a:p>
        </p:txBody>
      </p:sp>
      <p:pic>
        <p:nvPicPr>
          <p:cNvPr id="10" name="Immagine 9">
            <a:extLst>
              <a:ext uri="{FF2B5EF4-FFF2-40B4-BE49-F238E27FC236}">
                <a16:creationId xmlns:a16="http://schemas.microsoft.com/office/drawing/2014/main" id="{F8E973BC-D3E8-4AD9-8551-6F9AE1A9B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829" y="4198820"/>
            <a:ext cx="658930" cy="658930"/>
          </a:xfrm>
          <a:prstGeom prst="rect">
            <a:avLst/>
          </a:prstGeom>
        </p:spPr>
      </p:pic>
      <p:grpSp>
        <p:nvGrpSpPr>
          <p:cNvPr id="11" name="Gruppo 10">
            <a:extLst>
              <a:ext uri="{FF2B5EF4-FFF2-40B4-BE49-F238E27FC236}">
                <a16:creationId xmlns:a16="http://schemas.microsoft.com/office/drawing/2014/main" id="{F40F392C-0A6E-470E-A572-B009700A781B}"/>
              </a:ext>
            </a:extLst>
          </p:cNvPr>
          <p:cNvGrpSpPr/>
          <p:nvPr/>
        </p:nvGrpSpPr>
        <p:grpSpPr>
          <a:xfrm>
            <a:off x="-52960" y="6047754"/>
            <a:ext cx="12192000" cy="818970"/>
            <a:chOff x="0" y="6047754"/>
            <a:chExt cx="12192000" cy="818970"/>
          </a:xfrm>
        </p:grpSpPr>
        <p:sp>
          <p:nvSpPr>
            <p:cNvPr id="12" name="Segnaposto contenuto 2">
              <a:extLst>
                <a:ext uri="{FF2B5EF4-FFF2-40B4-BE49-F238E27FC236}">
                  <a16:creationId xmlns:a16="http://schemas.microsoft.com/office/drawing/2014/main" id="{1BC6C347-37E0-4763-B4FF-03843FC055B3}"/>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3" name="Rettangolo con angoli arrotondati 12">
              <a:extLst>
                <a:ext uri="{FF2B5EF4-FFF2-40B4-BE49-F238E27FC236}">
                  <a16:creationId xmlns:a16="http://schemas.microsoft.com/office/drawing/2014/main" id="{5D13976B-B6F2-451E-989C-DCB41A31955B}"/>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4212531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73956F-CEFD-4213-A3C3-C398DA89DF78}"/>
              </a:ext>
            </a:extLst>
          </p:cNvPr>
          <p:cNvSpPr txBox="1">
            <a:spLocks noGrp="1"/>
          </p:cNvSpPr>
          <p:nvPr>
            <p:ph type="ctrTitle"/>
          </p:nvPr>
        </p:nvSpPr>
        <p:spPr>
          <a:xfrm>
            <a:off x="267539" y="141950"/>
            <a:ext cx="9144000" cy="573091"/>
          </a:xfrm>
        </p:spPr>
        <p:txBody>
          <a:bodyPr/>
          <a:lstStyle/>
          <a:p>
            <a:pPr lvl="0" algn="l"/>
            <a:r>
              <a:rPr lang="it-IT" sz="3200" i="1" dirty="0">
                <a:solidFill>
                  <a:srgbClr val="2F5597"/>
                </a:solidFill>
                <a:latin typeface="Montserrat" pitchFamily="50"/>
              </a:rPr>
              <a:t>Cognitive </a:t>
            </a:r>
            <a:r>
              <a:rPr lang="it-IT" sz="3200" i="1" dirty="0" err="1">
                <a:solidFill>
                  <a:srgbClr val="2F5597"/>
                </a:solidFill>
                <a:latin typeface="Montserrat" pitchFamily="50"/>
              </a:rPr>
              <a:t>Walkthrough</a:t>
            </a:r>
            <a:endParaRPr lang="en-GB" sz="3200" i="1" dirty="0">
              <a:solidFill>
                <a:srgbClr val="2F5597"/>
              </a:solidFill>
              <a:latin typeface="Montserrat" pitchFamily="50"/>
            </a:endParaRPr>
          </a:p>
        </p:txBody>
      </p:sp>
      <p:sp>
        <p:nvSpPr>
          <p:cNvPr id="3" name="Rectangle 1">
            <a:extLst>
              <a:ext uri="{FF2B5EF4-FFF2-40B4-BE49-F238E27FC236}">
                <a16:creationId xmlns:a16="http://schemas.microsoft.com/office/drawing/2014/main" id="{EA6ABBAA-9CD0-4F77-881D-732CE6E553D7}"/>
              </a:ext>
            </a:extLst>
          </p:cNvPr>
          <p:cNvSpPr/>
          <p:nvPr/>
        </p:nvSpPr>
        <p:spPr>
          <a:xfrm>
            <a:off x="3679829" y="1825627"/>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pic>
        <p:nvPicPr>
          <p:cNvPr id="4" name="Picture 2">
            <a:extLst>
              <a:ext uri="{FF2B5EF4-FFF2-40B4-BE49-F238E27FC236}">
                <a16:creationId xmlns:a16="http://schemas.microsoft.com/office/drawing/2014/main" id="{2130C4D1-D96F-4127-BFCF-64352BCBDF46}"/>
              </a:ext>
            </a:extLst>
          </p:cNvPr>
          <p:cNvPicPr>
            <a:picLocks noChangeAspect="1"/>
          </p:cNvPicPr>
          <p:nvPr/>
        </p:nvPicPr>
        <p:blipFill>
          <a:blip r:embed="rId2"/>
          <a:srcRect/>
          <a:stretch>
            <a:fillRect/>
          </a:stretch>
        </p:blipFill>
        <p:spPr>
          <a:xfrm>
            <a:off x="8570360" y="397527"/>
            <a:ext cx="3354101" cy="2981328"/>
          </a:xfrm>
          <a:prstGeom prst="rect">
            <a:avLst/>
          </a:prstGeom>
          <a:noFill/>
          <a:ln cap="flat">
            <a:noFill/>
          </a:ln>
        </p:spPr>
      </p:pic>
      <p:sp>
        <p:nvSpPr>
          <p:cNvPr id="5" name="CasellaDiTesto 3">
            <a:extLst>
              <a:ext uri="{FF2B5EF4-FFF2-40B4-BE49-F238E27FC236}">
                <a16:creationId xmlns:a16="http://schemas.microsoft.com/office/drawing/2014/main" id="{3383FA04-2E30-43F5-87F6-38D64025F21F}"/>
              </a:ext>
            </a:extLst>
          </p:cNvPr>
          <p:cNvSpPr txBox="1"/>
          <p:nvPr/>
        </p:nvSpPr>
        <p:spPr>
          <a:xfrm>
            <a:off x="0" y="908044"/>
            <a:ext cx="8418222" cy="20313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Act 3</a:t>
            </a:r>
            <a:r>
              <a:rPr lang="en-GB" sz="1800" b="0" i="0" u="none" strike="noStrike" kern="1200" cap="none" spc="0" baseline="0">
                <a:solidFill>
                  <a:srgbClr val="000000"/>
                </a:solidFill>
                <a:uFillTx/>
                <a:latin typeface="Montserrat" pitchFamily="50"/>
              </a:rPr>
              <a:t>: Press the button icon of filtering.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Resp 3</a:t>
            </a:r>
            <a:r>
              <a:rPr lang="en-GB" sz="1800" b="0" i="0" u="none" strike="noStrike" kern="1200" cap="none" spc="0" baseline="0">
                <a:solidFill>
                  <a:srgbClr val="000000"/>
                </a:solidFill>
                <a:uFillTx/>
                <a:latin typeface="Montserrat" pitchFamily="50"/>
              </a:rPr>
              <a:t>: a scroll menu is opened on the same page.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Q3: </a:t>
            </a:r>
            <a:r>
              <a:rPr lang="en-GB" sz="1800" b="0" i="0" u="none" strike="noStrike" kern="1200" cap="none" spc="0" baseline="0">
                <a:solidFill>
                  <a:srgbClr val="000000"/>
                </a:solidFill>
                <a:uFillTx/>
                <a:latin typeface="Montserrat" pitchFamily="50"/>
              </a:rPr>
              <a:t>The icon is clear but not evident. It is reasonable that the user could have some difficulties.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Solution for q3</a:t>
            </a:r>
            <a:r>
              <a:rPr lang="en-GB" sz="1800" b="0" i="0" u="none" strike="noStrike" kern="1200" cap="none" spc="0" baseline="0">
                <a:solidFill>
                  <a:srgbClr val="000000"/>
                </a:solidFill>
                <a:uFillTx/>
                <a:latin typeface="Montserrat" pitchFamily="50"/>
              </a:rPr>
              <a:t>: we decided to make the icon of filtering bigger.</a:t>
            </a:r>
          </a:p>
        </p:txBody>
      </p:sp>
      <p:pic>
        <p:nvPicPr>
          <p:cNvPr id="6" name="Picture 4">
            <a:extLst>
              <a:ext uri="{FF2B5EF4-FFF2-40B4-BE49-F238E27FC236}">
                <a16:creationId xmlns:a16="http://schemas.microsoft.com/office/drawing/2014/main" id="{1FCA00E8-9388-4BDB-BFD8-63BA12CBDCDE}"/>
              </a:ext>
            </a:extLst>
          </p:cNvPr>
          <p:cNvPicPr>
            <a:picLocks noChangeAspect="1"/>
          </p:cNvPicPr>
          <p:nvPr/>
        </p:nvPicPr>
        <p:blipFill>
          <a:blip r:embed="rId3"/>
          <a:srcRect/>
          <a:stretch>
            <a:fillRect/>
          </a:stretch>
        </p:blipFill>
        <p:spPr>
          <a:xfrm>
            <a:off x="8590056" y="3378855"/>
            <a:ext cx="3314700" cy="2952753"/>
          </a:xfrm>
          <a:prstGeom prst="rect">
            <a:avLst/>
          </a:prstGeom>
          <a:noFill/>
          <a:ln cap="flat">
            <a:noFill/>
          </a:ln>
        </p:spPr>
      </p:pic>
      <p:sp>
        <p:nvSpPr>
          <p:cNvPr id="7" name="CasellaDiTesto 5">
            <a:extLst>
              <a:ext uri="{FF2B5EF4-FFF2-40B4-BE49-F238E27FC236}">
                <a16:creationId xmlns:a16="http://schemas.microsoft.com/office/drawing/2014/main" id="{8AB2A5DB-0889-4AF0-9682-EAB59C7AF8E3}"/>
              </a:ext>
            </a:extLst>
          </p:cNvPr>
          <p:cNvSpPr txBox="1"/>
          <p:nvPr/>
        </p:nvSpPr>
        <p:spPr>
          <a:xfrm>
            <a:off x="56473" y="3559512"/>
            <a:ext cx="8513886" cy="25853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Act 9</a:t>
            </a:r>
            <a:r>
              <a:rPr lang="en-GB" sz="1800" b="0" i="0" u="none" strike="noStrike" kern="1200" cap="none" spc="0" baseline="0">
                <a:solidFill>
                  <a:srgbClr val="000000"/>
                </a:solidFill>
                <a:uFillTx/>
                <a:latin typeface="Montserrat" pitchFamily="50"/>
              </a:rPr>
              <a:t>: Press the button to continue.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Resp 9</a:t>
            </a:r>
            <a:r>
              <a:rPr lang="en-GB" sz="1800" b="0" i="0" u="none" strike="noStrike" kern="1200" cap="none" spc="0" baseline="0">
                <a:solidFill>
                  <a:srgbClr val="000000"/>
                </a:solidFill>
                <a:uFillTx/>
                <a:latin typeface="Montserrat" pitchFamily="50"/>
              </a:rPr>
              <a:t>:</a:t>
            </a:r>
            <a:r>
              <a:rPr lang="en-GB" sz="1800" b="1" i="0" u="none" strike="noStrike" kern="1200" cap="none" spc="0" baseline="0">
                <a:solidFill>
                  <a:srgbClr val="000000"/>
                </a:solidFill>
                <a:uFillTx/>
                <a:latin typeface="Montserrat" pitchFamily="50"/>
              </a:rPr>
              <a:t> </a:t>
            </a:r>
            <a:r>
              <a:rPr lang="en-GB" sz="1800" b="0" i="0" u="none" strike="noStrike" kern="1200" cap="none" spc="0" baseline="0">
                <a:solidFill>
                  <a:srgbClr val="000000"/>
                </a:solidFill>
                <a:uFillTx/>
                <a:latin typeface="Montserrat" pitchFamily="50"/>
              </a:rPr>
              <a:t>The system moves to the last wizard point “Save &amp; Exit”, it shows the list of courses with a delete and prefer icon, then two buttons to express the last action.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Q3</a:t>
            </a:r>
            <a:r>
              <a:rPr lang="en-GB" sz="1800" b="0" i="0" u="none" strike="noStrike" kern="1200" cap="none" spc="0" baseline="0">
                <a:solidFill>
                  <a:srgbClr val="000000"/>
                </a:solidFill>
                <a:uFillTx/>
                <a:latin typeface="Montserrat" pitchFamily="50"/>
              </a:rPr>
              <a:t>:</a:t>
            </a:r>
            <a:r>
              <a:rPr lang="en-GB" sz="1800" b="1" i="0" u="none" strike="noStrike" kern="1200" cap="none" spc="0" baseline="0">
                <a:solidFill>
                  <a:srgbClr val="000000"/>
                </a:solidFill>
                <a:uFillTx/>
                <a:latin typeface="Montserrat" pitchFamily="50"/>
              </a:rPr>
              <a:t> </a:t>
            </a:r>
            <a:r>
              <a:rPr lang="en-GB" sz="1800" b="0" i="0" u="none" strike="noStrike" kern="1200" cap="none" spc="0" baseline="0">
                <a:solidFill>
                  <a:srgbClr val="000000"/>
                </a:solidFill>
                <a:uFillTx/>
                <a:latin typeface="Montserrat" pitchFamily="50"/>
              </a:rPr>
              <a:t>There is no button or similar labelled as “Continue”. The user will use the “Finish” button.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Montserrat" pitchFamily="50"/>
              </a:rPr>
              <a:t>Solution for q3</a:t>
            </a:r>
            <a:r>
              <a:rPr lang="en-GB" sz="1800" b="0" i="0" u="none" strike="noStrike" kern="1200" cap="none" spc="0" baseline="0">
                <a:solidFill>
                  <a:srgbClr val="000000"/>
                </a:solidFill>
                <a:uFillTx/>
                <a:latin typeface="Montserrat" pitchFamily="50"/>
              </a:rPr>
              <a:t>: we decided to add the “Continue” button.</a:t>
            </a:r>
          </a:p>
        </p:txBody>
      </p:sp>
      <p:grpSp>
        <p:nvGrpSpPr>
          <p:cNvPr id="9" name="Gruppo 8">
            <a:extLst>
              <a:ext uri="{FF2B5EF4-FFF2-40B4-BE49-F238E27FC236}">
                <a16:creationId xmlns:a16="http://schemas.microsoft.com/office/drawing/2014/main" id="{7E5EC3D8-E3BA-42B0-B9D2-F0638F667831}"/>
              </a:ext>
            </a:extLst>
          </p:cNvPr>
          <p:cNvGrpSpPr/>
          <p:nvPr/>
        </p:nvGrpSpPr>
        <p:grpSpPr>
          <a:xfrm>
            <a:off x="-52960" y="6047754"/>
            <a:ext cx="12192000" cy="818970"/>
            <a:chOff x="0" y="6047754"/>
            <a:chExt cx="12192000" cy="818970"/>
          </a:xfrm>
        </p:grpSpPr>
        <p:sp>
          <p:nvSpPr>
            <p:cNvPr id="10" name="Segnaposto contenuto 2">
              <a:extLst>
                <a:ext uri="{FF2B5EF4-FFF2-40B4-BE49-F238E27FC236}">
                  <a16:creationId xmlns:a16="http://schemas.microsoft.com/office/drawing/2014/main" id="{2BAF6397-E685-46BF-B3CA-708C201CC0DD}"/>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11" name="Rettangolo con angoli arrotondati 10">
              <a:extLst>
                <a:ext uri="{FF2B5EF4-FFF2-40B4-BE49-F238E27FC236}">
                  <a16:creationId xmlns:a16="http://schemas.microsoft.com/office/drawing/2014/main" id="{696ABC31-F27C-49D6-B2AB-5842CD853883}"/>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3E1654-6880-4CA6-BE46-2BA83652EC70}"/>
              </a:ext>
            </a:extLst>
          </p:cNvPr>
          <p:cNvSpPr txBox="1">
            <a:spLocks noGrp="1"/>
          </p:cNvSpPr>
          <p:nvPr>
            <p:ph type="ctrTitle"/>
          </p:nvPr>
        </p:nvSpPr>
        <p:spPr>
          <a:xfrm>
            <a:off x="476246" y="349927"/>
            <a:ext cx="9144000" cy="573091"/>
          </a:xfrm>
        </p:spPr>
        <p:txBody>
          <a:bodyPr/>
          <a:lstStyle/>
          <a:p>
            <a:pPr lvl="0" algn="l"/>
            <a:r>
              <a:rPr lang="it-IT" sz="3200" i="1" dirty="0">
                <a:solidFill>
                  <a:srgbClr val="2F5597"/>
                </a:solidFill>
                <a:latin typeface="Montserrat" pitchFamily="50"/>
              </a:rPr>
              <a:t>Cognitive </a:t>
            </a:r>
            <a:r>
              <a:rPr lang="it-IT" sz="3200" i="1" dirty="0" err="1">
                <a:solidFill>
                  <a:srgbClr val="2F5597"/>
                </a:solidFill>
                <a:latin typeface="Montserrat" pitchFamily="50"/>
              </a:rPr>
              <a:t>Walkthrough</a:t>
            </a:r>
            <a:endParaRPr lang="en-GB" sz="3200" i="1" dirty="0">
              <a:solidFill>
                <a:srgbClr val="2F5597"/>
              </a:solidFill>
              <a:latin typeface="Montserrat" pitchFamily="50"/>
            </a:endParaRPr>
          </a:p>
        </p:txBody>
      </p:sp>
      <p:sp>
        <p:nvSpPr>
          <p:cNvPr id="3" name="Rectangle 1">
            <a:extLst>
              <a:ext uri="{FF2B5EF4-FFF2-40B4-BE49-F238E27FC236}">
                <a16:creationId xmlns:a16="http://schemas.microsoft.com/office/drawing/2014/main" id="{5E57D31C-8FAC-44FB-ADAD-ADA33FF4ED82}"/>
              </a:ext>
            </a:extLst>
          </p:cNvPr>
          <p:cNvSpPr/>
          <p:nvPr/>
        </p:nvSpPr>
        <p:spPr>
          <a:xfrm>
            <a:off x="3679829" y="1825627"/>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4" name="CasellaDiTesto 3">
            <a:extLst>
              <a:ext uri="{FF2B5EF4-FFF2-40B4-BE49-F238E27FC236}">
                <a16:creationId xmlns:a16="http://schemas.microsoft.com/office/drawing/2014/main" id="{5435F07B-05CF-4CBF-80BC-0BF91E7C8A16}"/>
              </a:ext>
            </a:extLst>
          </p:cNvPr>
          <p:cNvSpPr txBox="1"/>
          <p:nvPr/>
        </p:nvSpPr>
        <p:spPr>
          <a:xfrm>
            <a:off x="476246" y="2054227"/>
            <a:ext cx="6715125"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000000"/>
                </a:solidFill>
                <a:uFillTx/>
                <a:latin typeface="Montserrat" pitchFamily="50"/>
              </a:rPr>
              <a:t>Act. 1</a:t>
            </a:r>
            <a:r>
              <a:rPr lang="en-GB" sz="1800" b="0" i="0" u="none" strike="noStrike" kern="1200" cap="none" spc="0" baseline="0" dirty="0">
                <a:solidFill>
                  <a:srgbClr val="000000"/>
                </a:solidFill>
                <a:uFillTx/>
                <a:latin typeface="Montserrat" pitchFamily="50"/>
              </a:rPr>
              <a:t>: Press the button to rate a course.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000000"/>
                </a:solidFill>
                <a:uFillTx/>
                <a:latin typeface="Montserrat" pitchFamily="50"/>
              </a:rPr>
              <a:t>Resp. 1</a:t>
            </a:r>
            <a:r>
              <a:rPr lang="en-GB" sz="1800" b="0" i="0" u="none" strike="noStrike" kern="1200" cap="none" spc="0" baseline="0" dirty="0">
                <a:solidFill>
                  <a:srgbClr val="000000"/>
                </a:solidFill>
                <a:uFillTx/>
                <a:latin typeface="Montserrat" pitchFamily="50"/>
              </a:rPr>
              <a:t>: The page “Rate course" is opened, showing two possibilities: “Rate” and “My reviews”.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000000"/>
                </a:solidFill>
                <a:uFillTx/>
                <a:latin typeface="Montserrat" pitchFamily="50"/>
              </a:rPr>
              <a:t>Q3</a:t>
            </a:r>
            <a:r>
              <a:rPr lang="en-GB" sz="1800" b="0" i="0" u="none" strike="noStrike" kern="1200" cap="none" spc="0" baseline="0" dirty="0">
                <a:solidFill>
                  <a:srgbClr val="000000"/>
                </a:solidFill>
                <a:uFillTx/>
                <a:latin typeface="Montserrat" pitchFamily="50"/>
              </a:rPr>
              <a:t>: The user could be in doubt if access the Course or the Rate section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Montserrat"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000000"/>
                </a:solidFill>
                <a:uFillTx/>
                <a:latin typeface="Montserrat" pitchFamily="50"/>
              </a:rPr>
              <a:t>Solution for q3</a:t>
            </a:r>
            <a:r>
              <a:rPr lang="en-GB" sz="1800" b="0" i="0" u="none" strike="noStrike" kern="1200" cap="none" spc="0" baseline="0" dirty="0">
                <a:solidFill>
                  <a:srgbClr val="000000"/>
                </a:solidFill>
                <a:uFillTx/>
                <a:latin typeface="Montserrat" pitchFamily="50"/>
              </a:rPr>
              <a:t>: we decided to rename the page “Rate course” with “Rate” and the text “Choose a course” with “Choose a course to rate”. </a:t>
            </a:r>
          </a:p>
        </p:txBody>
      </p:sp>
      <p:pic>
        <p:nvPicPr>
          <p:cNvPr id="5" name="Picture 2">
            <a:extLst>
              <a:ext uri="{FF2B5EF4-FFF2-40B4-BE49-F238E27FC236}">
                <a16:creationId xmlns:a16="http://schemas.microsoft.com/office/drawing/2014/main" id="{12747070-E20F-4E7A-BD46-88A83297DDA9}"/>
              </a:ext>
            </a:extLst>
          </p:cNvPr>
          <p:cNvPicPr>
            <a:picLocks noChangeAspect="1"/>
          </p:cNvPicPr>
          <p:nvPr/>
        </p:nvPicPr>
        <p:blipFill>
          <a:blip r:embed="rId2"/>
          <a:srcRect/>
          <a:stretch>
            <a:fillRect/>
          </a:stretch>
        </p:blipFill>
        <p:spPr>
          <a:xfrm>
            <a:off x="7619996" y="1376866"/>
            <a:ext cx="4217432" cy="3871414"/>
          </a:xfrm>
          <a:prstGeom prst="rect">
            <a:avLst/>
          </a:prstGeom>
          <a:noFill/>
          <a:ln cap="flat">
            <a:noFill/>
          </a:ln>
        </p:spPr>
      </p:pic>
      <p:grpSp>
        <p:nvGrpSpPr>
          <p:cNvPr id="7" name="Gruppo 6">
            <a:extLst>
              <a:ext uri="{FF2B5EF4-FFF2-40B4-BE49-F238E27FC236}">
                <a16:creationId xmlns:a16="http://schemas.microsoft.com/office/drawing/2014/main" id="{E733BF5F-3F6C-49C4-A893-9CDCD73C5C92}"/>
              </a:ext>
            </a:extLst>
          </p:cNvPr>
          <p:cNvGrpSpPr/>
          <p:nvPr/>
        </p:nvGrpSpPr>
        <p:grpSpPr>
          <a:xfrm>
            <a:off x="-52960" y="6047754"/>
            <a:ext cx="12192000" cy="818970"/>
            <a:chOff x="0" y="6047754"/>
            <a:chExt cx="12192000" cy="818970"/>
          </a:xfrm>
        </p:grpSpPr>
        <p:sp>
          <p:nvSpPr>
            <p:cNvPr id="8" name="Segnaposto contenuto 2">
              <a:extLst>
                <a:ext uri="{FF2B5EF4-FFF2-40B4-BE49-F238E27FC236}">
                  <a16:creationId xmlns:a16="http://schemas.microsoft.com/office/drawing/2014/main" id="{A60BD64F-35A8-4C62-9E30-D339E7999F91}"/>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a:t>
              </a:r>
              <a:r>
                <a:rPr lang="en-US" sz="3000" b="1" i="1" dirty="0">
                  <a:solidFill>
                    <a:schemeClr val="accent1">
                      <a:lumMod val="75000"/>
                    </a:schemeClr>
                  </a:solidFill>
                  <a:latin typeface="Montserrat Light" panose="00000400000000000000" pitchFamily="2" charset="0"/>
                </a:rPr>
                <a:t>Expert Evaluation   </a:t>
              </a:r>
              <a:r>
                <a:rPr lang="en-US" sz="2000" b="1" dirty="0">
                  <a:solidFill>
                    <a:schemeClr val="accent1">
                      <a:lumMod val="75000"/>
                    </a:schemeClr>
                  </a:solidFill>
                  <a:latin typeface="Montserrat Light" panose="00000400000000000000" pitchFamily="2" charset="0"/>
                </a:rPr>
                <a:t>User Evaluation</a:t>
              </a:r>
              <a:endParaRPr lang="en-US" sz="2000" dirty="0">
                <a:latin typeface="Montserrat" panose="00000500000000000000" pitchFamily="2" charset="0"/>
              </a:endParaRPr>
            </a:p>
          </p:txBody>
        </p:sp>
        <p:sp>
          <p:nvSpPr>
            <p:cNvPr id="9" name="Rettangolo con angoli arrotondati 8">
              <a:extLst>
                <a:ext uri="{FF2B5EF4-FFF2-40B4-BE49-F238E27FC236}">
                  <a16:creationId xmlns:a16="http://schemas.microsoft.com/office/drawing/2014/main" id="{2942EC28-9FD7-4079-910F-4D04A58EA41C}"/>
                </a:ext>
              </a:extLst>
            </p:cNvPr>
            <p:cNvSpPr/>
            <p:nvPr/>
          </p:nvSpPr>
          <p:spPr>
            <a:xfrm>
              <a:off x="7727164"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DF6BD6-7411-4580-8DD9-133162E50331}"/>
              </a:ext>
            </a:extLst>
          </p:cNvPr>
          <p:cNvSpPr>
            <a:spLocks noGrp="1"/>
          </p:cNvSpPr>
          <p:nvPr>
            <p:ph type="title"/>
          </p:nvPr>
        </p:nvSpPr>
        <p:spPr>
          <a:xfrm>
            <a:off x="838200" y="365125"/>
            <a:ext cx="10515600" cy="1209151"/>
          </a:xfrm>
        </p:spPr>
        <p:txBody>
          <a:bodyPr>
            <a:normAutofit/>
          </a:bodyPr>
          <a:lstStyle/>
          <a:p>
            <a:r>
              <a:rPr lang="it-IT" i="1" dirty="0">
                <a:solidFill>
                  <a:srgbClr val="020288"/>
                </a:solidFill>
              </a:rPr>
              <a:t>User Evaluation</a:t>
            </a:r>
            <a:endParaRPr lang="it-IT" i="1" dirty="0"/>
          </a:p>
        </p:txBody>
      </p:sp>
      <p:sp>
        <p:nvSpPr>
          <p:cNvPr id="3" name="Segnaposto contenuto 2">
            <a:extLst>
              <a:ext uri="{FF2B5EF4-FFF2-40B4-BE49-F238E27FC236}">
                <a16:creationId xmlns:a16="http://schemas.microsoft.com/office/drawing/2014/main" id="{53D88474-2B68-40E2-99FE-AC542D9BBECF}"/>
              </a:ext>
            </a:extLst>
          </p:cNvPr>
          <p:cNvSpPr>
            <a:spLocks noGrp="1"/>
          </p:cNvSpPr>
          <p:nvPr>
            <p:ph idx="1"/>
          </p:nvPr>
        </p:nvSpPr>
        <p:spPr>
          <a:xfrm>
            <a:off x="742401" y="1431318"/>
            <a:ext cx="6656647" cy="4351338"/>
          </a:xfrm>
        </p:spPr>
        <p:txBody>
          <a:bodyPr>
            <a:normAutofit fontScale="85000" lnSpcReduction="20000"/>
          </a:bodyPr>
          <a:lstStyle/>
          <a:p>
            <a:pPr marL="0" indent="0">
              <a:buNone/>
            </a:pPr>
            <a:r>
              <a:rPr lang="en-US" sz="1400" b="0" i="0" u="none" strike="noStrike" dirty="0">
                <a:solidFill>
                  <a:srgbClr val="000000"/>
                </a:solidFill>
                <a:effectLst/>
                <a:latin typeface="Montserrat" panose="00000500000000000000" pitchFamily="2" charset="0"/>
              </a:rPr>
              <a:t>The aim of this step is to test the learnability and the usability of the application.</a:t>
            </a:r>
          </a:p>
          <a:p>
            <a:pPr marL="0" indent="0">
              <a:buNone/>
            </a:pPr>
            <a:r>
              <a:rPr lang="en-US" sz="1400" dirty="0">
                <a:solidFill>
                  <a:srgbClr val="000000"/>
                </a:solidFill>
                <a:latin typeface="Montserrat" panose="00000500000000000000" pitchFamily="2" charset="0"/>
              </a:rPr>
              <a:t>We perform the test with a working prototype implemented in Axure.</a:t>
            </a:r>
            <a:endParaRPr lang="en-US" sz="1400" b="0" i="0" u="none" strike="noStrike" dirty="0">
              <a:solidFill>
                <a:srgbClr val="000000"/>
              </a:solidFill>
              <a:effectLst/>
              <a:latin typeface="Montserrat" panose="00000500000000000000" pitchFamily="2" charset="0"/>
            </a:endParaRPr>
          </a:p>
          <a:p>
            <a:pPr marL="0" indent="0">
              <a:buNone/>
            </a:pPr>
            <a:endParaRPr lang="en-US" sz="1400" b="1" i="0" u="none" strike="noStrike" dirty="0">
              <a:solidFill>
                <a:srgbClr val="000000"/>
              </a:solidFill>
              <a:effectLst/>
              <a:latin typeface="Montserrat" panose="00000500000000000000" pitchFamily="2" charset="0"/>
            </a:endParaRPr>
          </a:p>
          <a:p>
            <a:pPr>
              <a:lnSpc>
                <a:spcPct val="100000"/>
              </a:lnSpc>
            </a:pPr>
            <a:r>
              <a:rPr lang="en-US" sz="1800" b="1" dirty="0">
                <a:solidFill>
                  <a:srgbClr val="000000"/>
                </a:solidFill>
                <a:latin typeface="Montserrat" panose="00000500000000000000" pitchFamily="2" charset="0"/>
              </a:rPr>
              <a:t>Participant</a:t>
            </a:r>
            <a:r>
              <a:rPr lang="en-US" sz="1800" dirty="0">
                <a:solidFill>
                  <a:srgbClr val="000000"/>
                </a:solidFill>
                <a:latin typeface="Montserrat" panose="00000500000000000000" pitchFamily="2" charset="0"/>
              </a:rPr>
              <a:t>:</a:t>
            </a:r>
          </a:p>
          <a:p>
            <a:pPr lvl="1">
              <a:lnSpc>
                <a:spcPct val="100000"/>
              </a:lnSpc>
            </a:pPr>
            <a:r>
              <a:rPr lang="en-US" sz="1400" b="0" i="0" u="none" strike="noStrike" dirty="0">
                <a:solidFill>
                  <a:srgbClr val="000000"/>
                </a:solidFill>
                <a:effectLst/>
                <a:latin typeface="Montserrat" panose="00000500000000000000" pitchFamily="2" charset="0"/>
              </a:rPr>
              <a:t>Ideal final users: students.</a:t>
            </a:r>
          </a:p>
          <a:p>
            <a:pPr lvl="1">
              <a:lnSpc>
                <a:spcPct val="100000"/>
              </a:lnSpc>
            </a:pPr>
            <a:r>
              <a:rPr lang="en-US" sz="1400" b="0" i="0" u="none" strike="noStrike" dirty="0">
                <a:solidFill>
                  <a:srgbClr val="000000"/>
                </a:solidFill>
                <a:effectLst/>
                <a:latin typeface="Montserrat" panose="00000500000000000000" pitchFamily="2" charset="0"/>
              </a:rPr>
              <a:t>Group of 10 people, average age between 23-27. </a:t>
            </a:r>
          </a:p>
          <a:p>
            <a:pPr lvl="1">
              <a:lnSpc>
                <a:spcPct val="100000"/>
              </a:lnSpc>
            </a:pPr>
            <a:r>
              <a:rPr lang="en-US" sz="1400" b="0" i="0" u="none" strike="noStrike" dirty="0">
                <a:solidFill>
                  <a:srgbClr val="000000"/>
                </a:solidFill>
                <a:effectLst/>
                <a:latin typeface="Montserrat" panose="00000500000000000000" pitchFamily="2" charset="0"/>
              </a:rPr>
              <a:t>Fresh enrolled students, part-time </a:t>
            </a:r>
            <a:r>
              <a:rPr lang="en-US" sz="1400" dirty="0">
                <a:solidFill>
                  <a:srgbClr val="000000"/>
                </a:solidFill>
                <a:latin typeface="Montserrat" panose="00000500000000000000" pitchFamily="2" charset="0"/>
              </a:rPr>
              <a:t>worker</a:t>
            </a:r>
            <a:r>
              <a:rPr lang="en-US" sz="1400" b="0" i="0" u="none" strike="noStrike" dirty="0">
                <a:solidFill>
                  <a:srgbClr val="000000"/>
                </a:solidFill>
                <a:effectLst/>
                <a:latin typeface="Montserrat" panose="00000500000000000000" pitchFamily="2" charset="0"/>
              </a:rPr>
              <a:t> and middle of career.</a:t>
            </a:r>
          </a:p>
          <a:p>
            <a:pPr>
              <a:lnSpc>
                <a:spcPct val="100000"/>
              </a:lnSpc>
            </a:pPr>
            <a:r>
              <a:rPr lang="en-US" sz="1800" b="1" dirty="0">
                <a:solidFill>
                  <a:srgbClr val="000000"/>
                </a:solidFill>
                <a:latin typeface="Montserrat" panose="00000500000000000000" pitchFamily="2" charset="0"/>
              </a:rPr>
              <a:t>Ambient</a:t>
            </a:r>
            <a:r>
              <a:rPr lang="en-US" sz="1400" b="1" dirty="0">
                <a:solidFill>
                  <a:srgbClr val="000000"/>
                </a:solidFill>
                <a:latin typeface="Montserrat" panose="00000500000000000000" pitchFamily="2" charset="0"/>
              </a:rPr>
              <a:t>:</a:t>
            </a:r>
          </a:p>
          <a:p>
            <a:pPr lvl="1">
              <a:lnSpc>
                <a:spcPct val="100000"/>
              </a:lnSpc>
            </a:pPr>
            <a:r>
              <a:rPr lang="en-US" sz="1400" dirty="0">
                <a:solidFill>
                  <a:srgbClr val="000000"/>
                </a:solidFill>
                <a:latin typeface="Montserrat" panose="00000500000000000000" pitchFamily="2" charset="0"/>
              </a:rPr>
              <a:t>Experiments video-calling (laboratory environment)</a:t>
            </a:r>
          </a:p>
          <a:p>
            <a:pPr lvl="1">
              <a:lnSpc>
                <a:spcPct val="100000"/>
              </a:lnSpc>
            </a:pPr>
            <a:r>
              <a:rPr lang="en-US" sz="1400" dirty="0">
                <a:solidFill>
                  <a:srgbClr val="000000"/>
                </a:solidFill>
                <a:latin typeface="Montserrat" panose="00000500000000000000" pitchFamily="2" charset="0"/>
              </a:rPr>
              <a:t>Artificial distractions.</a:t>
            </a:r>
          </a:p>
          <a:p>
            <a:pPr>
              <a:lnSpc>
                <a:spcPct val="100000"/>
              </a:lnSpc>
            </a:pPr>
            <a:r>
              <a:rPr lang="en-US" sz="1800" b="1" dirty="0">
                <a:solidFill>
                  <a:srgbClr val="000000"/>
                </a:solidFill>
                <a:latin typeface="Montserrat" panose="00000500000000000000" pitchFamily="2" charset="0"/>
              </a:rPr>
              <a:t>Test executed</a:t>
            </a:r>
            <a:r>
              <a:rPr lang="en-US" sz="1800" dirty="0">
                <a:solidFill>
                  <a:srgbClr val="000000"/>
                </a:solidFill>
                <a:latin typeface="Montserrat" panose="00000500000000000000" pitchFamily="2" charset="0"/>
              </a:rPr>
              <a:t>:</a:t>
            </a:r>
          </a:p>
          <a:p>
            <a:pPr lvl="1">
              <a:lnSpc>
                <a:spcPct val="100000"/>
              </a:lnSpc>
            </a:pPr>
            <a:r>
              <a:rPr lang="en-US" sz="1400" dirty="0">
                <a:solidFill>
                  <a:srgbClr val="000000"/>
                </a:solidFill>
                <a:latin typeface="Montserrat" panose="00000500000000000000" pitchFamily="2" charset="0"/>
              </a:rPr>
              <a:t>Think Aloud + Post Walkthrough.</a:t>
            </a:r>
          </a:p>
          <a:p>
            <a:pPr lvl="1">
              <a:lnSpc>
                <a:spcPct val="100000"/>
              </a:lnSpc>
            </a:pPr>
            <a:r>
              <a:rPr lang="en-US" sz="1400" dirty="0">
                <a:solidFill>
                  <a:srgbClr val="000000"/>
                </a:solidFill>
                <a:latin typeface="Montserrat" panose="00000500000000000000" pitchFamily="2" charset="0"/>
              </a:rPr>
              <a:t>Cooperative Evaluation.</a:t>
            </a:r>
          </a:p>
          <a:p>
            <a:pPr lvl="1">
              <a:lnSpc>
                <a:spcPct val="100000"/>
              </a:lnSpc>
            </a:pPr>
            <a:r>
              <a:rPr lang="en-US" sz="1400" dirty="0">
                <a:solidFill>
                  <a:srgbClr val="000000"/>
                </a:solidFill>
                <a:latin typeface="Montserrat" panose="00000500000000000000" pitchFamily="2" charset="0"/>
              </a:rPr>
              <a:t>Controlled Experiment.</a:t>
            </a:r>
          </a:p>
          <a:p>
            <a:pPr lvl="1">
              <a:lnSpc>
                <a:spcPct val="100000"/>
              </a:lnSpc>
            </a:pPr>
            <a:endParaRPr lang="en-US" sz="1400" b="0" i="0" u="none" strike="noStrike" dirty="0">
              <a:solidFill>
                <a:srgbClr val="000000"/>
              </a:solidFill>
              <a:effectLst/>
              <a:latin typeface="Montserrat" panose="00000500000000000000" pitchFamily="2" charset="0"/>
            </a:endParaRPr>
          </a:p>
          <a:p>
            <a:pPr lvl="1">
              <a:lnSpc>
                <a:spcPct val="100000"/>
              </a:lnSpc>
            </a:pPr>
            <a:endParaRPr lang="en-US" sz="1400" dirty="0">
              <a:solidFill>
                <a:srgbClr val="000000"/>
              </a:solidFill>
              <a:latin typeface="Montserrat" panose="00000500000000000000" pitchFamily="2" charset="0"/>
            </a:endParaRPr>
          </a:p>
          <a:p>
            <a:pPr marL="0" indent="0">
              <a:lnSpc>
                <a:spcPct val="100000"/>
              </a:lnSpc>
              <a:buNone/>
            </a:pPr>
            <a:br>
              <a:rPr lang="en-US" sz="1050" dirty="0"/>
            </a:br>
            <a:br>
              <a:rPr lang="en-US" sz="1400" dirty="0">
                <a:solidFill>
                  <a:srgbClr val="000000"/>
                </a:solidFill>
                <a:latin typeface="Montserrat" panose="00000500000000000000" pitchFamily="2" charset="0"/>
              </a:rPr>
            </a:br>
            <a:endParaRPr lang="it-IT" sz="1400" dirty="0">
              <a:solidFill>
                <a:srgbClr val="000000"/>
              </a:solidFill>
              <a:latin typeface="Montserrat" panose="00000500000000000000" pitchFamily="2" charset="0"/>
            </a:endParaRPr>
          </a:p>
        </p:txBody>
      </p:sp>
      <p:grpSp>
        <p:nvGrpSpPr>
          <p:cNvPr id="6" name="Gruppo 5">
            <a:extLst>
              <a:ext uri="{FF2B5EF4-FFF2-40B4-BE49-F238E27FC236}">
                <a16:creationId xmlns:a16="http://schemas.microsoft.com/office/drawing/2014/main" id="{D40CAEB2-5CD3-4956-9875-9717A4AF72DA}"/>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78629750-9D93-42D1-B4C4-458768DBEC3A}"/>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B0B6052B-FDC4-4B75-843A-C231E85DEF0A}"/>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379912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B95F210-75E8-4F4A-B6E4-7AFE9AADF8F4}"/>
              </a:ext>
            </a:extLst>
          </p:cNvPr>
          <p:cNvSpPr>
            <a:spLocks noGrp="1"/>
          </p:cNvSpPr>
          <p:nvPr>
            <p:ph idx="1"/>
          </p:nvPr>
        </p:nvSpPr>
        <p:spPr>
          <a:xfrm>
            <a:off x="838200" y="1717040"/>
            <a:ext cx="6537960" cy="4459923"/>
          </a:xfrm>
        </p:spPr>
        <p:txBody>
          <a:bodyPr>
            <a:normAutofit lnSpcReduction="10000"/>
          </a:bodyPr>
          <a:lstStyle/>
          <a:p>
            <a:pPr marL="0" indent="0" rtl="0">
              <a:spcBef>
                <a:spcPts val="1200"/>
              </a:spcBef>
              <a:spcAft>
                <a:spcPts val="1200"/>
              </a:spcAft>
              <a:buNone/>
            </a:pPr>
            <a:r>
              <a:rPr lang="en-US" sz="1800" i="0" u="none" strike="noStrike">
                <a:solidFill>
                  <a:srgbClr val="000000"/>
                </a:solidFill>
                <a:effectLst/>
                <a:latin typeface="Montserrat" panose="00000500000000000000" pitchFamily="2" charset="0"/>
              </a:rPr>
              <a:t>In order to check the heuristics, usability and learnability. </a:t>
            </a:r>
          </a:p>
          <a:p>
            <a:pPr rtl="0">
              <a:spcBef>
                <a:spcPts val="1200"/>
              </a:spcBef>
              <a:spcAft>
                <a:spcPts val="1200"/>
              </a:spcAft>
            </a:pPr>
            <a:r>
              <a:rPr lang="en-US" sz="1800" i="0" u="none" strike="noStrike">
                <a:solidFill>
                  <a:srgbClr val="000000"/>
                </a:solidFill>
                <a:effectLst/>
                <a:latin typeface="Montserrat" panose="00000500000000000000" pitchFamily="2" charset="0"/>
              </a:rPr>
              <a:t>We asked for executing the following 3 main tasks:</a:t>
            </a:r>
            <a:endParaRPr lang="en-US">
              <a:effectLst/>
            </a:endParaRPr>
          </a:p>
          <a:p>
            <a:pPr lvl="1" fontAlgn="base">
              <a:spcBef>
                <a:spcPts val="0"/>
              </a:spcBef>
              <a:buFont typeface="+mj-lt"/>
              <a:buAutoNum type="arabicPeriod"/>
            </a:pPr>
            <a:r>
              <a:rPr lang="en-US" sz="1400" b="0" i="0" u="none" strike="noStrike">
                <a:solidFill>
                  <a:srgbClr val="000000"/>
                </a:solidFill>
                <a:effectLst/>
                <a:latin typeface="Montserrat" panose="00000500000000000000" pitchFamily="2" charset="0"/>
              </a:rPr>
              <a:t>Compare courses.</a:t>
            </a:r>
          </a:p>
          <a:p>
            <a:pPr lvl="1" fontAlgn="base">
              <a:spcBef>
                <a:spcPts val="0"/>
              </a:spcBef>
              <a:buFont typeface="+mj-lt"/>
              <a:buAutoNum type="arabicPeriod"/>
            </a:pPr>
            <a:r>
              <a:rPr lang="en-US" sz="1400" b="0" i="0" u="none" strike="noStrike">
                <a:solidFill>
                  <a:srgbClr val="000000"/>
                </a:solidFill>
                <a:effectLst/>
                <a:latin typeface="Montserrat" panose="00000500000000000000" pitchFamily="2" charset="0"/>
              </a:rPr>
              <a:t>Rate a course.</a:t>
            </a:r>
          </a:p>
          <a:p>
            <a:pPr lvl="1" fontAlgn="base">
              <a:spcBef>
                <a:spcPts val="0"/>
              </a:spcBef>
              <a:spcAft>
                <a:spcPts val="1200"/>
              </a:spcAft>
              <a:buFont typeface="+mj-lt"/>
              <a:buAutoNum type="arabicPeriod"/>
            </a:pPr>
            <a:r>
              <a:rPr lang="en-US" sz="1400" b="0" i="0" u="none" strike="noStrike">
                <a:solidFill>
                  <a:srgbClr val="000000"/>
                </a:solidFill>
                <a:effectLst/>
                <a:latin typeface="Montserrat" panose="00000500000000000000" pitchFamily="2" charset="0"/>
              </a:rPr>
              <a:t>Search for thesis supervisor.</a:t>
            </a:r>
            <a:endParaRPr lang="en-US" sz="1100" b="0">
              <a:effectLst/>
            </a:endParaRPr>
          </a:p>
          <a:p>
            <a:pPr rtl="0">
              <a:spcBef>
                <a:spcPts val="1200"/>
              </a:spcBef>
              <a:spcAft>
                <a:spcPts val="1200"/>
              </a:spcAft>
            </a:pPr>
            <a:r>
              <a:rPr lang="en-US" sz="1800" b="1" i="0" u="none" strike="noStrike">
                <a:solidFill>
                  <a:srgbClr val="000000"/>
                </a:solidFill>
                <a:effectLst/>
                <a:latin typeface="Montserrat" panose="00000500000000000000" pitchFamily="2" charset="0"/>
              </a:rPr>
              <a:t>Post Walkthrough: </a:t>
            </a:r>
            <a:r>
              <a:rPr lang="en-US" sz="1800" i="0" u="none" strike="noStrike">
                <a:solidFill>
                  <a:srgbClr val="000000"/>
                </a:solidFill>
                <a:effectLst/>
                <a:latin typeface="Montserrat" panose="00000500000000000000" pitchFamily="2" charset="0"/>
              </a:rPr>
              <a:t>Q</a:t>
            </a:r>
            <a:r>
              <a:rPr lang="en-US" sz="1800" b="0" i="0" u="none" strike="noStrike">
                <a:solidFill>
                  <a:srgbClr val="000000"/>
                </a:solidFill>
                <a:effectLst/>
                <a:latin typeface="Montserrat" panose="00000500000000000000" pitchFamily="2" charset="0"/>
              </a:rPr>
              <a:t>uestions inherent to the specific behaviour and choices taken by the single user:</a:t>
            </a:r>
          </a:p>
          <a:p>
            <a:pPr lvl="1">
              <a:lnSpc>
                <a:spcPct val="100000"/>
              </a:lnSpc>
            </a:pPr>
            <a:r>
              <a:rPr lang="en-US" sz="1400" b="0" i="0" u="none" strike="noStrike">
                <a:solidFill>
                  <a:srgbClr val="000000"/>
                </a:solidFill>
                <a:effectLst/>
                <a:latin typeface="Montserrat" panose="00000500000000000000" pitchFamily="2" charset="0"/>
              </a:rPr>
              <a:t>“Why did you click on this thing?”</a:t>
            </a:r>
          </a:p>
          <a:p>
            <a:pPr lvl="1">
              <a:lnSpc>
                <a:spcPct val="100000"/>
              </a:lnSpc>
            </a:pPr>
            <a:r>
              <a:rPr lang="en-US" sz="1400" b="0" i="0" u="none" strike="noStrike">
                <a:solidFill>
                  <a:srgbClr val="000000"/>
                </a:solidFill>
                <a:effectLst/>
                <a:latin typeface="Montserrat" panose="00000500000000000000" pitchFamily="2" charset="0"/>
              </a:rPr>
              <a:t>“What were you looking at?”</a:t>
            </a:r>
          </a:p>
          <a:p>
            <a:pPr lvl="1">
              <a:lnSpc>
                <a:spcPct val="100000"/>
              </a:lnSpc>
            </a:pPr>
            <a:r>
              <a:rPr lang="en-US" sz="1400" b="0" i="0" u="none" strike="noStrike">
                <a:solidFill>
                  <a:srgbClr val="000000"/>
                </a:solidFill>
                <a:effectLst/>
                <a:latin typeface="Montserrat" panose="00000500000000000000" pitchFamily="2" charset="0"/>
              </a:rPr>
              <a:t>“What did you expect clicking on that?”</a:t>
            </a:r>
            <a:endParaRPr lang="en-US" sz="1000" b="0">
              <a:effectLst/>
            </a:endParaRPr>
          </a:p>
          <a:p>
            <a:pPr marL="0" indent="0">
              <a:buNone/>
            </a:pPr>
            <a:br>
              <a:rPr lang="en-US" sz="1100"/>
            </a:br>
            <a:endParaRPr lang="en-US" sz="1400" b="0" i="0" u="none" strike="noStrike">
              <a:solidFill>
                <a:srgbClr val="000000"/>
              </a:solidFill>
              <a:effectLst/>
              <a:latin typeface="Montserrat" panose="00000500000000000000" pitchFamily="2" charset="0"/>
            </a:endParaRPr>
          </a:p>
          <a:p>
            <a:pPr marL="0" indent="0" fontAlgn="base">
              <a:spcBef>
                <a:spcPts val="0"/>
              </a:spcBef>
              <a:spcAft>
                <a:spcPts val="1200"/>
              </a:spcAft>
              <a:buNone/>
            </a:pPr>
            <a:endParaRPr lang="en-US" sz="1800">
              <a:solidFill>
                <a:srgbClr val="000000"/>
              </a:solidFill>
              <a:latin typeface="Montserrat" panose="00000500000000000000" pitchFamily="2" charset="0"/>
            </a:endParaRPr>
          </a:p>
          <a:p>
            <a:pPr marL="0" indent="0" fontAlgn="base">
              <a:spcBef>
                <a:spcPts val="0"/>
              </a:spcBef>
              <a:spcAft>
                <a:spcPts val="1200"/>
              </a:spcAft>
              <a:buNone/>
            </a:pPr>
            <a:endParaRPr lang="en-US" sz="1800" b="0" i="0" u="none" strike="noStrike">
              <a:solidFill>
                <a:srgbClr val="000000"/>
              </a:solidFill>
              <a:effectLst/>
              <a:latin typeface="Montserrat" panose="00000500000000000000" pitchFamily="2" charset="0"/>
            </a:endParaRPr>
          </a:p>
          <a:p>
            <a:endParaRPr lang="it-IT" dirty="0"/>
          </a:p>
        </p:txBody>
      </p:sp>
      <p:sp>
        <p:nvSpPr>
          <p:cNvPr id="5" name="Titolo 1">
            <a:extLst>
              <a:ext uri="{FF2B5EF4-FFF2-40B4-BE49-F238E27FC236}">
                <a16:creationId xmlns:a16="http://schemas.microsoft.com/office/drawing/2014/main" id="{D271ECD1-4773-4242-B95D-272905790A09}"/>
              </a:ext>
            </a:extLst>
          </p:cNvPr>
          <p:cNvSpPr>
            <a:spLocks noGrp="1"/>
          </p:cNvSpPr>
          <p:nvPr>
            <p:ph type="title"/>
          </p:nvPr>
        </p:nvSpPr>
        <p:spPr>
          <a:xfrm>
            <a:off x="838200" y="365125"/>
            <a:ext cx="10515600" cy="1209151"/>
          </a:xfrm>
        </p:spPr>
        <p:txBody>
          <a:bodyPr>
            <a:normAutofit fontScale="90000"/>
          </a:bodyPr>
          <a:lstStyle/>
          <a:p>
            <a:r>
              <a:rPr lang="it-IT" i="1" dirty="0">
                <a:solidFill>
                  <a:srgbClr val="020288"/>
                </a:solidFill>
              </a:rPr>
              <a:t>User Evaluation</a:t>
            </a:r>
            <a:br>
              <a:rPr lang="it-IT" i="1" dirty="0">
                <a:solidFill>
                  <a:srgbClr val="020288"/>
                </a:solidFill>
              </a:rPr>
            </a:br>
            <a:r>
              <a:rPr lang="it-IT" i="1" dirty="0" err="1">
                <a:solidFill>
                  <a:srgbClr val="020288"/>
                </a:solidFill>
              </a:rPr>
              <a:t>Think</a:t>
            </a:r>
            <a:r>
              <a:rPr lang="it-IT" i="1" dirty="0">
                <a:solidFill>
                  <a:srgbClr val="020288"/>
                </a:solidFill>
              </a:rPr>
              <a:t> </a:t>
            </a:r>
            <a:r>
              <a:rPr lang="it-IT" i="1" dirty="0" err="1">
                <a:solidFill>
                  <a:srgbClr val="020288"/>
                </a:solidFill>
              </a:rPr>
              <a:t>Aloud</a:t>
            </a:r>
            <a:r>
              <a:rPr lang="it-IT" i="1" dirty="0">
                <a:solidFill>
                  <a:srgbClr val="020288"/>
                </a:solidFill>
              </a:rPr>
              <a:t> + Post </a:t>
            </a:r>
            <a:r>
              <a:rPr lang="it-IT" i="1" dirty="0" err="1">
                <a:solidFill>
                  <a:srgbClr val="020288"/>
                </a:solidFill>
              </a:rPr>
              <a:t>Walkthrough</a:t>
            </a:r>
            <a:endParaRPr lang="it-IT" i="1" dirty="0"/>
          </a:p>
        </p:txBody>
      </p:sp>
      <p:pic>
        <p:nvPicPr>
          <p:cNvPr id="7" name="Immagine 6">
            <a:extLst>
              <a:ext uri="{FF2B5EF4-FFF2-40B4-BE49-F238E27FC236}">
                <a16:creationId xmlns:a16="http://schemas.microsoft.com/office/drawing/2014/main" id="{F325CDAA-873E-4BD8-A0A6-5D562363D44F}"/>
              </a:ext>
            </a:extLst>
          </p:cNvPr>
          <p:cNvPicPr>
            <a:picLocks noChangeAspect="1"/>
          </p:cNvPicPr>
          <p:nvPr/>
        </p:nvPicPr>
        <p:blipFill>
          <a:blip r:embed="rId2"/>
          <a:stretch>
            <a:fillRect/>
          </a:stretch>
        </p:blipFill>
        <p:spPr>
          <a:xfrm>
            <a:off x="7062246" y="1542884"/>
            <a:ext cx="5168455" cy="18437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magine 8">
            <a:extLst>
              <a:ext uri="{FF2B5EF4-FFF2-40B4-BE49-F238E27FC236}">
                <a16:creationId xmlns:a16="http://schemas.microsoft.com/office/drawing/2014/main" id="{50C4B3D5-06C0-4DE0-B0A5-086047052568}"/>
              </a:ext>
            </a:extLst>
          </p:cNvPr>
          <p:cNvPicPr>
            <a:picLocks noChangeAspect="1"/>
          </p:cNvPicPr>
          <p:nvPr/>
        </p:nvPicPr>
        <p:blipFill>
          <a:blip r:embed="rId3"/>
          <a:stretch>
            <a:fillRect/>
          </a:stretch>
        </p:blipFill>
        <p:spPr>
          <a:xfrm>
            <a:off x="7062246" y="3370214"/>
            <a:ext cx="5168455" cy="19437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uppo 12">
            <a:extLst>
              <a:ext uri="{FF2B5EF4-FFF2-40B4-BE49-F238E27FC236}">
                <a16:creationId xmlns:a16="http://schemas.microsoft.com/office/drawing/2014/main" id="{DAB6C9F7-E7A0-4EB1-B152-C2B613806A12}"/>
              </a:ext>
            </a:extLst>
          </p:cNvPr>
          <p:cNvGrpSpPr/>
          <p:nvPr/>
        </p:nvGrpSpPr>
        <p:grpSpPr>
          <a:xfrm>
            <a:off x="-52960" y="6047754"/>
            <a:ext cx="12192000" cy="818970"/>
            <a:chOff x="0" y="6047754"/>
            <a:chExt cx="12192000" cy="818970"/>
          </a:xfrm>
        </p:grpSpPr>
        <p:sp>
          <p:nvSpPr>
            <p:cNvPr id="14" name="Segnaposto contenuto 2">
              <a:extLst>
                <a:ext uri="{FF2B5EF4-FFF2-40B4-BE49-F238E27FC236}">
                  <a16:creationId xmlns:a16="http://schemas.microsoft.com/office/drawing/2014/main" id="{A5758E7E-4F04-437D-949C-7D926955238F}"/>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15" name="Rettangolo con angoli arrotondati 14">
              <a:extLst>
                <a:ext uri="{FF2B5EF4-FFF2-40B4-BE49-F238E27FC236}">
                  <a16:creationId xmlns:a16="http://schemas.microsoft.com/office/drawing/2014/main" id="{53AC3E91-EED6-416F-A2FE-3E538E9603D7}"/>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348618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09F3106-4327-4E0C-9717-B3B1C38AEEFF}"/>
              </a:ext>
            </a:extLst>
          </p:cNvPr>
          <p:cNvPicPr>
            <a:picLocks noChangeAspect="1"/>
          </p:cNvPicPr>
          <p:nvPr/>
        </p:nvPicPr>
        <p:blipFill>
          <a:blip r:embed="rId2"/>
          <a:stretch>
            <a:fillRect/>
          </a:stretch>
        </p:blipFill>
        <p:spPr>
          <a:xfrm>
            <a:off x="6050871" y="489240"/>
            <a:ext cx="2636499" cy="5667768"/>
          </a:xfrm>
          <a:prstGeom prst="rect">
            <a:avLst/>
          </a:prstGeom>
        </p:spPr>
      </p:pic>
      <p:pic>
        <p:nvPicPr>
          <p:cNvPr id="8" name="Immagine 7">
            <a:extLst>
              <a:ext uri="{FF2B5EF4-FFF2-40B4-BE49-F238E27FC236}">
                <a16:creationId xmlns:a16="http://schemas.microsoft.com/office/drawing/2014/main" id="{9BC2C54B-3720-4AC7-B90F-0F0AC67198C4}"/>
              </a:ext>
            </a:extLst>
          </p:cNvPr>
          <p:cNvPicPr>
            <a:picLocks noChangeAspect="1"/>
          </p:cNvPicPr>
          <p:nvPr/>
        </p:nvPicPr>
        <p:blipFill>
          <a:blip r:embed="rId3"/>
          <a:stretch>
            <a:fillRect/>
          </a:stretch>
        </p:blipFill>
        <p:spPr>
          <a:xfrm>
            <a:off x="9244300" y="489240"/>
            <a:ext cx="2667602" cy="5667768"/>
          </a:xfrm>
          <a:prstGeom prst="rect">
            <a:avLst/>
          </a:prstGeom>
        </p:spPr>
      </p:pic>
      <p:sp>
        <p:nvSpPr>
          <p:cNvPr id="10" name="Segnaposto numero diapositiva 3">
            <a:extLst>
              <a:ext uri="{FF2B5EF4-FFF2-40B4-BE49-F238E27FC236}">
                <a16:creationId xmlns:a16="http://schemas.microsoft.com/office/drawing/2014/main" id="{9568043A-35A5-4DCB-88E9-90A7A180F02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60D1727-B495-41B3-9CBE-2157399700F6}" type="slidenum">
              <a:rPr lang="it-IT" smtClean="0"/>
              <a:pPr/>
              <a:t>34</a:t>
            </a:fld>
            <a:endParaRPr lang="it-IT"/>
          </a:p>
        </p:txBody>
      </p:sp>
      <p:sp>
        <p:nvSpPr>
          <p:cNvPr id="19" name="Segnaposto contenuto 2">
            <a:extLst>
              <a:ext uri="{FF2B5EF4-FFF2-40B4-BE49-F238E27FC236}">
                <a16:creationId xmlns:a16="http://schemas.microsoft.com/office/drawing/2014/main" id="{8BD61092-2814-4954-91F0-E034FB43CF6C}"/>
              </a:ext>
            </a:extLst>
          </p:cNvPr>
          <p:cNvSpPr>
            <a:spLocks noGrp="1"/>
          </p:cNvSpPr>
          <p:nvPr>
            <p:ph idx="1"/>
          </p:nvPr>
        </p:nvSpPr>
        <p:spPr>
          <a:xfrm>
            <a:off x="838200" y="1825625"/>
            <a:ext cx="4617720" cy="4351338"/>
          </a:xfrm>
        </p:spPr>
        <p:txBody>
          <a:bodyPr>
            <a:normAutofit/>
          </a:bodyPr>
          <a:lstStyle/>
          <a:p>
            <a:pPr marL="0" indent="0" rtl="0">
              <a:spcBef>
                <a:spcPts val="1200"/>
              </a:spcBef>
              <a:spcAft>
                <a:spcPts val="1200"/>
              </a:spcAft>
              <a:buNone/>
            </a:pPr>
            <a:r>
              <a:rPr lang="en-US" sz="1800" dirty="0">
                <a:solidFill>
                  <a:srgbClr val="000000"/>
                </a:solidFill>
                <a:latin typeface="Montserrat" panose="00000500000000000000" pitchFamily="2" charset="0"/>
              </a:rPr>
              <a:t>G</a:t>
            </a:r>
            <a:r>
              <a:rPr lang="en-US" sz="1800" b="0" i="0" u="none" strike="noStrike" dirty="0">
                <a:solidFill>
                  <a:srgbClr val="000000"/>
                </a:solidFill>
                <a:effectLst/>
                <a:latin typeface="Montserrat" panose="00000500000000000000" pitchFamily="2" charset="0"/>
              </a:rPr>
              <a:t>raphical details that did not work well and seemed to be confusing for the user. </a:t>
            </a:r>
            <a:r>
              <a:rPr lang="en-US" sz="1800" dirty="0">
                <a:solidFill>
                  <a:srgbClr val="000000"/>
                </a:solidFill>
                <a:latin typeface="Montserrat" panose="00000500000000000000" pitchFamily="2" charset="0"/>
              </a:rPr>
              <a:t>The most impressive result:</a:t>
            </a:r>
            <a:endParaRPr lang="en-US" sz="1800" b="0" i="0" u="none" strike="noStrike" dirty="0">
              <a:solidFill>
                <a:srgbClr val="000000"/>
              </a:solidFill>
              <a:effectLst/>
              <a:latin typeface="Montserrat" panose="00000500000000000000" pitchFamily="2" charset="0"/>
            </a:endParaRPr>
          </a:p>
          <a:p>
            <a:pPr marL="0" indent="0" rtl="0">
              <a:spcBef>
                <a:spcPts val="1200"/>
              </a:spcBef>
              <a:spcAft>
                <a:spcPts val="1200"/>
              </a:spcAft>
              <a:buNone/>
            </a:pPr>
            <a:r>
              <a:rPr lang="it-IT" sz="1800" b="0" i="0" u="sng" dirty="0">
                <a:solidFill>
                  <a:srgbClr val="000000"/>
                </a:solidFill>
                <a:effectLst/>
                <a:latin typeface="Montserrat" panose="00000500000000000000" pitchFamily="2" charset="0"/>
              </a:rPr>
              <a:t>Search and Compare:</a:t>
            </a:r>
            <a:r>
              <a:rPr lang="it-IT" sz="1800" b="0" i="0" u="none" strike="noStrike" dirty="0">
                <a:solidFill>
                  <a:srgbClr val="000000"/>
                </a:solidFill>
                <a:effectLst/>
                <a:latin typeface="Montserrat" panose="00000500000000000000" pitchFamily="2" charset="0"/>
              </a:rPr>
              <a:t> </a:t>
            </a:r>
            <a:r>
              <a:rPr lang="en-US" sz="1800" b="0" i="0" u="none" strike="noStrike" dirty="0">
                <a:solidFill>
                  <a:srgbClr val="000000"/>
                </a:solidFill>
                <a:effectLst/>
                <a:latin typeface="Montserrat" panose="00000500000000000000" pitchFamily="2" charset="0"/>
              </a:rPr>
              <a:t>Confusing the two tasks.</a:t>
            </a:r>
            <a:endParaRPr lang="it-IT" sz="1800" b="0" i="0" u="sng" dirty="0">
              <a:solidFill>
                <a:srgbClr val="000000"/>
              </a:solidFill>
              <a:effectLst/>
              <a:latin typeface="Montserrat" panose="00000500000000000000" pitchFamily="2" charset="0"/>
            </a:endParaRPr>
          </a:p>
          <a:p>
            <a:pPr rtl="0">
              <a:spcBef>
                <a:spcPts val="1200"/>
              </a:spcBef>
              <a:spcAft>
                <a:spcPts val="1200"/>
              </a:spcAft>
            </a:pPr>
            <a:r>
              <a:rPr lang="it-IT" sz="1800" b="0" i="0" u="sng" dirty="0">
                <a:solidFill>
                  <a:srgbClr val="000000"/>
                </a:solidFill>
                <a:effectLst/>
                <a:latin typeface="Montserrat" panose="00000500000000000000" pitchFamily="2" charset="0"/>
              </a:rPr>
              <a:t>Search and Compare:</a:t>
            </a:r>
            <a:r>
              <a:rPr lang="it-IT" sz="1800" b="0" i="0" u="none" strike="noStrike" dirty="0">
                <a:solidFill>
                  <a:srgbClr val="000000"/>
                </a:solidFill>
                <a:effectLst/>
                <a:latin typeface="Montserrat" panose="00000500000000000000" pitchFamily="2" charset="0"/>
              </a:rPr>
              <a:t> </a:t>
            </a:r>
            <a:r>
              <a:rPr lang="en-US" sz="1800" b="0" i="0" u="none" strike="noStrike" dirty="0">
                <a:solidFill>
                  <a:srgbClr val="000000"/>
                </a:solidFill>
                <a:effectLst/>
                <a:latin typeface="Montserrat" panose="00000500000000000000" pitchFamily="2" charset="0"/>
              </a:rPr>
              <a:t>Confusing the two tasks: “In order to compare you need first of all to search for courses”. </a:t>
            </a:r>
            <a:br>
              <a:rPr lang="en-US" sz="1800" b="0" i="0" u="none" strike="noStrike" dirty="0">
                <a:solidFill>
                  <a:srgbClr val="000000"/>
                </a:solidFill>
                <a:effectLst/>
                <a:latin typeface="Montserrat" panose="00000500000000000000" pitchFamily="2" charset="0"/>
              </a:rPr>
            </a:br>
            <a:endParaRPr lang="en-US" sz="1800" b="0" i="0" u="none" strike="noStrike" dirty="0">
              <a:solidFill>
                <a:srgbClr val="000000"/>
              </a:solidFill>
              <a:effectLst/>
              <a:latin typeface="Montserrat" panose="00000500000000000000" pitchFamily="2" charset="0"/>
            </a:endParaRPr>
          </a:p>
          <a:p>
            <a:pPr rtl="0">
              <a:spcBef>
                <a:spcPts val="1200"/>
              </a:spcBef>
              <a:spcAft>
                <a:spcPts val="1200"/>
              </a:spcAft>
            </a:pPr>
            <a:r>
              <a:rPr lang="en-US" sz="1800" dirty="0">
                <a:solidFill>
                  <a:srgbClr val="000000"/>
                </a:solidFill>
                <a:latin typeface="Montserrat" panose="00000500000000000000" pitchFamily="2" charset="0"/>
              </a:rPr>
              <a:t>Solution: </a:t>
            </a:r>
            <a:r>
              <a:rPr lang="en-US" sz="1800" b="0" i="0" u="none" strike="noStrike" dirty="0">
                <a:solidFill>
                  <a:srgbClr val="000000"/>
                </a:solidFill>
                <a:effectLst/>
                <a:latin typeface="Montserrat" panose="00000500000000000000" pitchFamily="2" charset="0"/>
              </a:rPr>
              <a:t>edited and improved the description of the two tasks in “Search” and “Search &amp; Compare”.</a:t>
            </a:r>
            <a:endParaRPr lang="en-US" b="0" dirty="0">
              <a:effectLst/>
            </a:endParaRPr>
          </a:p>
        </p:txBody>
      </p:sp>
      <p:sp>
        <p:nvSpPr>
          <p:cNvPr id="20" name="Titolo 1">
            <a:extLst>
              <a:ext uri="{FF2B5EF4-FFF2-40B4-BE49-F238E27FC236}">
                <a16:creationId xmlns:a16="http://schemas.microsoft.com/office/drawing/2014/main" id="{A046745E-BA40-4928-871E-CAEB68A0A532}"/>
              </a:ext>
            </a:extLst>
          </p:cNvPr>
          <p:cNvSpPr>
            <a:spLocks noGrp="1"/>
          </p:cNvSpPr>
          <p:nvPr>
            <p:ph type="title"/>
          </p:nvPr>
        </p:nvSpPr>
        <p:spPr>
          <a:xfrm>
            <a:off x="838200" y="365125"/>
            <a:ext cx="10515600" cy="1209151"/>
          </a:xfrm>
        </p:spPr>
        <p:txBody>
          <a:bodyPr>
            <a:normAutofit fontScale="90000"/>
          </a:bodyPr>
          <a:lstStyle/>
          <a:p>
            <a:r>
              <a:rPr lang="it-IT" i="1" dirty="0">
                <a:solidFill>
                  <a:srgbClr val="020288"/>
                </a:solidFill>
              </a:rPr>
              <a:t>User Evaluation</a:t>
            </a:r>
            <a:br>
              <a:rPr lang="it-IT" i="1" dirty="0">
                <a:solidFill>
                  <a:srgbClr val="020288"/>
                </a:solidFill>
              </a:rPr>
            </a:br>
            <a:r>
              <a:rPr lang="it-IT" i="1" dirty="0" err="1">
                <a:solidFill>
                  <a:srgbClr val="020288"/>
                </a:solidFill>
              </a:rPr>
              <a:t>Think</a:t>
            </a:r>
            <a:r>
              <a:rPr lang="it-IT" i="1" dirty="0">
                <a:solidFill>
                  <a:srgbClr val="020288"/>
                </a:solidFill>
              </a:rPr>
              <a:t> </a:t>
            </a:r>
            <a:r>
              <a:rPr lang="it-IT" i="1" dirty="0" err="1">
                <a:solidFill>
                  <a:srgbClr val="020288"/>
                </a:solidFill>
              </a:rPr>
              <a:t>Aloud</a:t>
            </a:r>
            <a:r>
              <a:rPr lang="it-IT" i="1" dirty="0">
                <a:solidFill>
                  <a:srgbClr val="020288"/>
                </a:solidFill>
              </a:rPr>
              <a:t> </a:t>
            </a:r>
            <a:r>
              <a:rPr lang="it-IT" i="1" dirty="0" err="1">
                <a:solidFill>
                  <a:srgbClr val="020288"/>
                </a:solidFill>
              </a:rPr>
              <a:t>Results</a:t>
            </a:r>
            <a:endParaRPr lang="it-IT" i="1" dirty="0"/>
          </a:p>
        </p:txBody>
      </p:sp>
      <p:grpSp>
        <p:nvGrpSpPr>
          <p:cNvPr id="9" name="Gruppo 8">
            <a:extLst>
              <a:ext uri="{FF2B5EF4-FFF2-40B4-BE49-F238E27FC236}">
                <a16:creationId xmlns:a16="http://schemas.microsoft.com/office/drawing/2014/main" id="{9259D765-8DC8-45C5-9109-EF46FF57C5FE}"/>
              </a:ext>
            </a:extLst>
          </p:cNvPr>
          <p:cNvGrpSpPr/>
          <p:nvPr/>
        </p:nvGrpSpPr>
        <p:grpSpPr>
          <a:xfrm>
            <a:off x="-52960" y="6047754"/>
            <a:ext cx="12192000" cy="818970"/>
            <a:chOff x="0" y="6047754"/>
            <a:chExt cx="12192000" cy="818970"/>
          </a:xfrm>
        </p:grpSpPr>
        <p:sp>
          <p:nvSpPr>
            <p:cNvPr id="11" name="Segnaposto contenuto 2">
              <a:extLst>
                <a:ext uri="{FF2B5EF4-FFF2-40B4-BE49-F238E27FC236}">
                  <a16:creationId xmlns:a16="http://schemas.microsoft.com/office/drawing/2014/main" id="{004AE7A9-B20A-4737-93AC-525DFD4EAEB5}"/>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12" name="Rettangolo con angoli arrotondati 11">
              <a:extLst>
                <a:ext uri="{FF2B5EF4-FFF2-40B4-BE49-F238E27FC236}">
                  <a16:creationId xmlns:a16="http://schemas.microsoft.com/office/drawing/2014/main" id="{50A40AFA-AB09-4E6C-B809-D1E5E0121D8D}"/>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61376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a:extLst>
              <a:ext uri="{FF2B5EF4-FFF2-40B4-BE49-F238E27FC236}">
                <a16:creationId xmlns:a16="http://schemas.microsoft.com/office/drawing/2014/main" id="{8693F199-D924-4AD1-86B6-11A05DDCBB2A}"/>
              </a:ext>
            </a:extLst>
          </p:cNvPr>
          <p:cNvSpPr>
            <a:spLocks noGrp="1"/>
          </p:cNvSpPr>
          <p:nvPr>
            <p:ph idx="1"/>
          </p:nvPr>
        </p:nvSpPr>
        <p:spPr>
          <a:xfrm>
            <a:off x="838200" y="1825625"/>
            <a:ext cx="4714188" cy="4351338"/>
          </a:xfrm>
        </p:spPr>
        <p:txBody>
          <a:bodyPr>
            <a:normAutofit fontScale="85000" lnSpcReduction="10000"/>
          </a:bodyPr>
          <a:lstStyle/>
          <a:p>
            <a:pPr marL="0" indent="0" rtl="0">
              <a:spcBef>
                <a:spcPts val="1200"/>
              </a:spcBef>
              <a:spcAft>
                <a:spcPts val="1200"/>
              </a:spcAft>
              <a:buNone/>
            </a:pPr>
            <a:r>
              <a:rPr lang="en-US" sz="1800" b="0" i="0" u="none" strike="noStrike" kern="1600" dirty="0">
                <a:solidFill>
                  <a:srgbClr val="000000"/>
                </a:solidFill>
                <a:effectLst/>
                <a:latin typeface="Montserrat" panose="00000500000000000000" pitchFamily="2" charset="0"/>
              </a:rPr>
              <a:t>In order to gather suggestions and understand how the user feels the experience while navigating the application and how they would improve it.</a:t>
            </a:r>
          </a:p>
          <a:p>
            <a:pPr marL="0" indent="0" rtl="0">
              <a:spcBef>
                <a:spcPts val="1200"/>
              </a:spcBef>
              <a:spcAft>
                <a:spcPts val="1200"/>
              </a:spcAft>
              <a:buNone/>
            </a:pPr>
            <a:r>
              <a:rPr lang="en-US" sz="1800" b="0" i="0" u="sng" kern="1600" dirty="0">
                <a:solidFill>
                  <a:srgbClr val="000000"/>
                </a:solidFill>
                <a:effectLst/>
                <a:latin typeface="Montserrat" panose="00000500000000000000" pitchFamily="2" charset="0"/>
              </a:rPr>
              <a:t>Compare courses</a:t>
            </a:r>
            <a:r>
              <a:rPr lang="en-US" sz="1800" b="0" i="0" u="none" strike="noStrike" kern="1600" dirty="0">
                <a:solidFill>
                  <a:srgbClr val="000000"/>
                </a:solidFill>
                <a:effectLst/>
                <a:latin typeface="Montserrat" panose="00000500000000000000" pitchFamily="2" charset="0"/>
              </a:rPr>
              <a:t>: Is the double option viewing the data really needed?</a:t>
            </a:r>
            <a:endParaRPr lang="en-US" sz="1000" b="0" kern="1600" dirty="0">
              <a:effectLst/>
            </a:endParaRPr>
          </a:p>
          <a:p>
            <a:pPr marL="0" indent="0" rtl="0">
              <a:spcBef>
                <a:spcPts val="1200"/>
              </a:spcBef>
              <a:spcAft>
                <a:spcPts val="1200"/>
              </a:spcAft>
              <a:buNone/>
            </a:pPr>
            <a:r>
              <a:rPr lang="en-US" sz="1800" b="0" i="0" u="none" strike="noStrike" kern="1600" dirty="0">
                <a:solidFill>
                  <a:srgbClr val="000000"/>
                </a:solidFill>
                <a:effectLst/>
                <a:latin typeface="Montserrat" panose="00000500000000000000" pitchFamily="2" charset="0"/>
              </a:rPr>
              <a:t>To the users we asked:</a:t>
            </a:r>
            <a:br>
              <a:rPr lang="en-US" sz="1800" b="0" i="0" u="none" strike="noStrike" kern="1600" dirty="0">
                <a:solidFill>
                  <a:srgbClr val="000000"/>
                </a:solidFill>
                <a:effectLst/>
                <a:latin typeface="Montserrat" panose="00000500000000000000" pitchFamily="2" charset="0"/>
              </a:rPr>
            </a:br>
            <a:r>
              <a:rPr lang="en-US" sz="1800" b="0" i="0" u="none" strike="noStrike" kern="1600" dirty="0">
                <a:solidFill>
                  <a:srgbClr val="000000"/>
                </a:solidFill>
                <a:effectLst/>
                <a:latin typeface="Montserrat" panose="00000500000000000000" pitchFamily="2" charset="0"/>
              </a:rPr>
              <a:t>a.     Given that you can simply tap on a course name and get all the details of it, would you use this “More detail” section? How often?</a:t>
            </a:r>
          </a:p>
          <a:p>
            <a:pPr marL="0" indent="0" rtl="0">
              <a:spcBef>
                <a:spcPts val="1200"/>
              </a:spcBef>
              <a:spcAft>
                <a:spcPts val="1200"/>
              </a:spcAft>
              <a:buNone/>
            </a:pPr>
            <a:r>
              <a:rPr lang="en-US" sz="1800" b="0" i="0" u="none" strike="noStrike" kern="1600" dirty="0">
                <a:solidFill>
                  <a:srgbClr val="000000"/>
                </a:solidFill>
                <a:effectLst/>
                <a:latin typeface="Montserrat" panose="00000500000000000000" pitchFamily="2" charset="0"/>
              </a:rPr>
              <a:t>b.    If this section was not present, would you miss it?</a:t>
            </a:r>
            <a:endParaRPr lang="en-US" sz="1000" b="0" kern="1600" dirty="0">
              <a:effectLst/>
            </a:endParaRPr>
          </a:p>
          <a:p>
            <a:pPr marL="0" indent="0" rtl="0">
              <a:spcBef>
                <a:spcPts val="1200"/>
              </a:spcBef>
              <a:spcAft>
                <a:spcPts val="1200"/>
              </a:spcAft>
              <a:buNone/>
            </a:pPr>
            <a:r>
              <a:rPr lang="en-US" sz="1800" b="0" i="0" u="sng" kern="1600" dirty="0">
                <a:solidFill>
                  <a:srgbClr val="000000"/>
                </a:solidFill>
                <a:effectLst/>
                <a:latin typeface="Montserrat" panose="00000500000000000000" pitchFamily="2" charset="0"/>
              </a:rPr>
              <a:t>Results</a:t>
            </a:r>
            <a:r>
              <a:rPr lang="en-US" sz="1800" b="0" i="0" u="none" strike="noStrike" kern="1600" dirty="0">
                <a:solidFill>
                  <a:srgbClr val="000000"/>
                </a:solidFill>
                <a:effectLst/>
                <a:latin typeface="Montserrat" panose="00000500000000000000" pitchFamily="2" charset="0"/>
              </a:rPr>
              <a:t>: the whole team answered, “It is a good feature, but I would rarely use it.”.</a:t>
            </a:r>
            <a:br>
              <a:rPr lang="en-US" sz="1000" kern="1600" dirty="0"/>
            </a:br>
            <a:endParaRPr lang="en-US" sz="1200" b="0" kern="1600" dirty="0">
              <a:effectLst/>
            </a:endParaRPr>
          </a:p>
        </p:txBody>
      </p:sp>
      <p:sp>
        <p:nvSpPr>
          <p:cNvPr id="14" name="Titolo 1">
            <a:extLst>
              <a:ext uri="{FF2B5EF4-FFF2-40B4-BE49-F238E27FC236}">
                <a16:creationId xmlns:a16="http://schemas.microsoft.com/office/drawing/2014/main" id="{813CA3E4-1B75-4566-BDBB-D2797E1E8CF5}"/>
              </a:ext>
            </a:extLst>
          </p:cNvPr>
          <p:cNvSpPr>
            <a:spLocks noGrp="1"/>
          </p:cNvSpPr>
          <p:nvPr>
            <p:ph type="title"/>
          </p:nvPr>
        </p:nvSpPr>
        <p:spPr>
          <a:xfrm>
            <a:off x="838200" y="365125"/>
            <a:ext cx="10515600" cy="1209151"/>
          </a:xfrm>
        </p:spPr>
        <p:txBody>
          <a:bodyPr>
            <a:normAutofit fontScale="90000"/>
          </a:bodyPr>
          <a:lstStyle/>
          <a:p>
            <a:r>
              <a:rPr lang="it-IT" i="1" dirty="0">
                <a:solidFill>
                  <a:srgbClr val="020288"/>
                </a:solidFill>
              </a:rPr>
              <a:t>User Evaluation</a:t>
            </a:r>
            <a:br>
              <a:rPr lang="it-IT" i="1" dirty="0">
                <a:solidFill>
                  <a:srgbClr val="020288"/>
                </a:solidFill>
              </a:rPr>
            </a:br>
            <a:r>
              <a:rPr lang="it-IT" i="1" dirty="0">
                <a:solidFill>
                  <a:srgbClr val="020288"/>
                </a:solidFill>
              </a:rPr>
              <a:t>Cooperative Evaluation</a:t>
            </a:r>
            <a:endParaRPr lang="it-IT" i="1" dirty="0"/>
          </a:p>
        </p:txBody>
      </p:sp>
      <p:pic>
        <p:nvPicPr>
          <p:cNvPr id="18" name="Immagine 17">
            <a:extLst>
              <a:ext uri="{FF2B5EF4-FFF2-40B4-BE49-F238E27FC236}">
                <a16:creationId xmlns:a16="http://schemas.microsoft.com/office/drawing/2014/main" id="{D9CC68C0-337B-44C4-AE25-C7D7659CC216}"/>
              </a:ext>
            </a:extLst>
          </p:cNvPr>
          <p:cNvPicPr>
            <a:picLocks noChangeAspect="1"/>
          </p:cNvPicPr>
          <p:nvPr/>
        </p:nvPicPr>
        <p:blipFill>
          <a:blip r:embed="rId2"/>
          <a:stretch>
            <a:fillRect/>
          </a:stretch>
        </p:blipFill>
        <p:spPr>
          <a:xfrm>
            <a:off x="9205486" y="460363"/>
            <a:ext cx="2674477" cy="5667768"/>
          </a:xfrm>
          <a:prstGeom prst="rect">
            <a:avLst/>
          </a:prstGeom>
        </p:spPr>
      </p:pic>
      <p:pic>
        <p:nvPicPr>
          <p:cNvPr id="19" name="Immagine 18">
            <a:extLst>
              <a:ext uri="{FF2B5EF4-FFF2-40B4-BE49-F238E27FC236}">
                <a16:creationId xmlns:a16="http://schemas.microsoft.com/office/drawing/2014/main" id="{A5E0881B-C549-490A-8FCE-E2C476EF22AF}"/>
              </a:ext>
            </a:extLst>
          </p:cNvPr>
          <p:cNvPicPr>
            <a:picLocks noChangeAspect="1"/>
          </p:cNvPicPr>
          <p:nvPr/>
        </p:nvPicPr>
        <p:blipFill>
          <a:blip r:embed="rId3"/>
          <a:stretch>
            <a:fillRect/>
          </a:stretch>
        </p:blipFill>
        <p:spPr>
          <a:xfrm>
            <a:off x="6072087" y="460363"/>
            <a:ext cx="2658521" cy="5667768"/>
          </a:xfrm>
          <a:prstGeom prst="rect">
            <a:avLst/>
          </a:prstGeom>
        </p:spPr>
      </p:pic>
      <p:grpSp>
        <p:nvGrpSpPr>
          <p:cNvPr id="7" name="Gruppo 6">
            <a:extLst>
              <a:ext uri="{FF2B5EF4-FFF2-40B4-BE49-F238E27FC236}">
                <a16:creationId xmlns:a16="http://schemas.microsoft.com/office/drawing/2014/main" id="{61307695-6AE4-4808-8A23-BF05CF449897}"/>
              </a:ext>
            </a:extLst>
          </p:cNvPr>
          <p:cNvGrpSpPr/>
          <p:nvPr/>
        </p:nvGrpSpPr>
        <p:grpSpPr>
          <a:xfrm>
            <a:off x="-52960" y="6047754"/>
            <a:ext cx="12192000" cy="818970"/>
            <a:chOff x="0" y="6047754"/>
            <a:chExt cx="12192000" cy="818970"/>
          </a:xfrm>
        </p:grpSpPr>
        <p:sp>
          <p:nvSpPr>
            <p:cNvPr id="8" name="Segnaposto contenuto 2">
              <a:extLst>
                <a:ext uri="{FF2B5EF4-FFF2-40B4-BE49-F238E27FC236}">
                  <a16:creationId xmlns:a16="http://schemas.microsoft.com/office/drawing/2014/main" id="{E328D81A-1FDE-4474-8D7C-18A548A21EF8}"/>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9" name="Rettangolo con angoli arrotondati 8">
              <a:extLst>
                <a:ext uri="{FF2B5EF4-FFF2-40B4-BE49-F238E27FC236}">
                  <a16:creationId xmlns:a16="http://schemas.microsoft.com/office/drawing/2014/main" id="{322EA93B-13AB-4C6A-BF28-6D78C380FA92}"/>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42180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36F31D2-97B2-4A90-A383-F761C7D5E498}"/>
              </a:ext>
            </a:extLst>
          </p:cNvPr>
          <p:cNvSpPr>
            <a:spLocks noGrp="1"/>
          </p:cNvSpPr>
          <p:nvPr>
            <p:ph idx="1"/>
          </p:nvPr>
        </p:nvSpPr>
        <p:spPr>
          <a:xfrm>
            <a:off x="838200" y="1825625"/>
            <a:ext cx="7231144" cy="4667250"/>
          </a:xfrm>
        </p:spPr>
        <p:txBody>
          <a:bodyPr>
            <a:normAutofit/>
          </a:bodyPr>
          <a:lstStyle/>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By this experiment we wanted to check several things, the most interesting was:</a:t>
            </a:r>
            <a:endParaRPr lang="en-US" b="0" dirty="0">
              <a:effectLst/>
            </a:endParaRPr>
          </a:p>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First impact usability VS slide show information: if the user commits less errors if he sees a brief help slide show.</a:t>
            </a:r>
          </a:p>
          <a:p>
            <a:pPr marL="0" indent="0" rtl="0">
              <a:spcBef>
                <a:spcPts val="1200"/>
              </a:spcBef>
              <a:spcAft>
                <a:spcPts val="1200"/>
              </a:spcAft>
              <a:buNone/>
            </a:pPr>
            <a:r>
              <a:rPr lang="en-US" sz="1800" dirty="0">
                <a:solidFill>
                  <a:srgbClr val="000000"/>
                </a:solidFill>
                <a:latin typeface="Montserrat" panose="00000500000000000000" pitchFamily="2" charset="0"/>
              </a:rPr>
              <a:t>We have assigned a complex job to the user: “Compare 3 courses belonging to the software application and development study plan and then save the comparison deleting one of them”</a:t>
            </a:r>
          </a:p>
          <a:p>
            <a:pPr marL="0" indent="0" rtl="0">
              <a:spcBef>
                <a:spcPts val="1200"/>
              </a:spcBef>
              <a:spcAft>
                <a:spcPts val="1200"/>
              </a:spcAft>
              <a:buNone/>
            </a:pPr>
            <a:r>
              <a:rPr lang="en-US" sz="1800" dirty="0">
                <a:solidFill>
                  <a:srgbClr val="000000"/>
                </a:solidFill>
                <a:latin typeface="Montserrat" panose="00000500000000000000" pitchFamily="2" charset="0"/>
              </a:rPr>
              <a:t>In the case of the help interface we obliged the user to read the info slides and then perform the action.</a:t>
            </a:r>
          </a:p>
          <a:p>
            <a:pPr marL="0" indent="0" rtl="0">
              <a:spcBef>
                <a:spcPts val="1200"/>
              </a:spcBef>
              <a:spcAft>
                <a:spcPts val="1200"/>
              </a:spcAft>
              <a:buNone/>
            </a:pPr>
            <a:br>
              <a:rPr lang="en-US" dirty="0"/>
            </a:br>
            <a:endParaRPr lang="it-IT" dirty="0"/>
          </a:p>
        </p:txBody>
      </p:sp>
      <p:sp>
        <p:nvSpPr>
          <p:cNvPr id="7" name="Titolo 1">
            <a:extLst>
              <a:ext uri="{FF2B5EF4-FFF2-40B4-BE49-F238E27FC236}">
                <a16:creationId xmlns:a16="http://schemas.microsoft.com/office/drawing/2014/main" id="{A6F0FC8E-1AC3-4E58-851D-F4E8E55D7BE5}"/>
              </a:ext>
            </a:extLst>
          </p:cNvPr>
          <p:cNvSpPr>
            <a:spLocks noGrp="1"/>
          </p:cNvSpPr>
          <p:nvPr>
            <p:ph type="title"/>
          </p:nvPr>
        </p:nvSpPr>
        <p:spPr>
          <a:xfrm>
            <a:off x="838200" y="365125"/>
            <a:ext cx="10515600" cy="1209151"/>
          </a:xfrm>
        </p:spPr>
        <p:txBody>
          <a:bodyPr>
            <a:normAutofit fontScale="90000"/>
          </a:bodyPr>
          <a:lstStyle/>
          <a:p>
            <a:r>
              <a:rPr lang="it-IT" i="1" dirty="0">
                <a:solidFill>
                  <a:srgbClr val="020288"/>
                </a:solidFill>
              </a:rPr>
              <a:t>User Evaluation</a:t>
            </a:r>
            <a:br>
              <a:rPr lang="it-IT" i="1" dirty="0">
                <a:solidFill>
                  <a:srgbClr val="020288"/>
                </a:solidFill>
              </a:rPr>
            </a:br>
            <a:r>
              <a:rPr lang="it-IT" i="1" dirty="0" err="1">
                <a:solidFill>
                  <a:srgbClr val="020288"/>
                </a:solidFill>
              </a:rPr>
              <a:t>Controlled</a:t>
            </a:r>
            <a:r>
              <a:rPr lang="it-IT" i="1" dirty="0">
                <a:solidFill>
                  <a:srgbClr val="020288"/>
                </a:solidFill>
              </a:rPr>
              <a:t> Experiment</a:t>
            </a:r>
            <a:endParaRPr lang="it-IT" i="1" dirty="0"/>
          </a:p>
        </p:txBody>
      </p:sp>
      <p:grpSp>
        <p:nvGrpSpPr>
          <p:cNvPr id="5" name="Gruppo 4">
            <a:extLst>
              <a:ext uri="{FF2B5EF4-FFF2-40B4-BE49-F238E27FC236}">
                <a16:creationId xmlns:a16="http://schemas.microsoft.com/office/drawing/2014/main" id="{9189A8E8-A383-4BA9-81BD-DFB287C97505}"/>
              </a:ext>
            </a:extLst>
          </p:cNvPr>
          <p:cNvGrpSpPr/>
          <p:nvPr/>
        </p:nvGrpSpPr>
        <p:grpSpPr>
          <a:xfrm>
            <a:off x="-52960" y="6047754"/>
            <a:ext cx="12192000" cy="818970"/>
            <a:chOff x="0" y="6047754"/>
            <a:chExt cx="12192000" cy="818970"/>
          </a:xfrm>
        </p:grpSpPr>
        <p:sp>
          <p:nvSpPr>
            <p:cNvPr id="6" name="Segnaposto contenuto 2">
              <a:extLst>
                <a:ext uri="{FF2B5EF4-FFF2-40B4-BE49-F238E27FC236}">
                  <a16:creationId xmlns:a16="http://schemas.microsoft.com/office/drawing/2014/main" id="{93D20ADC-F3A7-4001-A20A-3F602FCE03A2}"/>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B41C1366-0191-4C37-A292-B2249161DCA5}"/>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768730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210336D-B7D1-423A-B37D-0DB2818D7394}"/>
              </a:ext>
            </a:extLst>
          </p:cNvPr>
          <p:cNvSpPr>
            <a:spLocks noGrp="1"/>
          </p:cNvSpPr>
          <p:nvPr>
            <p:ph idx="1"/>
          </p:nvPr>
        </p:nvSpPr>
        <p:spPr>
          <a:xfrm>
            <a:off x="838200" y="1825625"/>
            <a:ext cx="10515600" cy="5169064"/>
          </a:xfrm>
        </p:spPr>
        <p:txBody>
          <a:bodyPr>
            <a:normAutofit/>
          </a:bodyPr>
          <a:lstStyle/>
          <a:p>
            <a:pPr marL="0" indent="0" rtl="0">
              <a:spcBef>
                <a:spcPts val="1200"/>
              </a:spcBef>
              <a:spcAft>
                <a:spcPts val="1200"/>
              </a:spcAft>
              <a:buNone/>
            </a:pPr>
            <a:r>
              <a:rPr lang="en-US" sz="1800" u="sng" dirty="0">
                <a:solidFill>
                  <a:srgbClr val="000000"/>
                </a:solidFill>
                <a:latin typeface="Montserrat" panose="00000500000000000000" pitchFamily="2" charset="0"/>
              </a:rPr>
              <a:t>The methods used are:</a:t>
            </a:r>
            <a:br>
              <a:rPr lang="en-US" sz="1800" dirty="0">
                <a:solidFill>
                  <a:srgbClr val="000000"/>
                </a:solidFill>
                <a:latin typeface="Montserrat" panose="00000500000000000000" pitchFamily="2" charset="0"/>
              </a:rPr>
            </a:br>
            <a:r>
              <a:rPr lang="en-US" sz="1800" dirty="0">
                <a:solidFill>
                  <a:srgbClr val="000000"/>
                </a:solidFill>
                <a:latin typeface="Montserrat" panose="00000500000000000000" pitchFamily="2" charset="0"/>
              </a:rPr>
              <a:t>Within groups and within subjects: the transfer of learning phenomenon is present. Therefore, we divided the two groups in 1 and 2, then we showed them alternative A and B.</a:t>
            </a:r>
          </a:p>
          <a:p>
            <a:pPr marL="0" indent="0" rtl="0">
              <a:spcBef>
                <a:spcPts val="1200"/>
              </a:spcBef>
              <a:spcAft>
                <a:spcPts val="1200"/>
              </a:spcAft>
              <a:buNone/>
            </a:pPr>
            <a:r>
              <a:rPr lang="en-US" sz="1800" b="0" i="0" u="sng" dirty="0">
                <a:solidFill>
                  <a:srgbClr val="000000"/>
                </a:solidFill>
                <a:effectLst/>
                <a:latin typeface="Montserrat" panose="00000500000000000000" pitchFamily="2" charset="0"/>
              </a:rPr>
              <a:t>Dependent variables:</a:t>
            </a:r>
            <a:endParaRPr lang="en-US" b="0" dirty="0">
              <a:effectLst/>
            </a:endParaRPr>
          </a:p>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Under consideration the following dependent variables: errors, speed:</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Montserrat" panose="00000500000000000000" pitchFamily="2" charset="0"/>
              </a:rPr>
              <a:t>Errors: “number of useless tap”.</a:t>
            </a:r>
          </a:p>
          <a:p>
            <a:pPr rtl="0" fontAlgn="base">
              <a:spcBef>
                <a:spcPts val="0"/>
              </a:spcBef>
              <a:spcAft>
                <a:spcPts val="1200"/>
              </a:spcAft>
              <a:buFont typeface="+mj-lt"/>
              <a:buAutoNum type="arabicPeriod"/>
            </a:pPr>
            <a:r>
              <a:rPr lang="en-US" sz="1800" b="0" i="0" u="none" strike="noStrike" dirty="0">
                <a:solidFill>
                  <a:srgbClr val="000000"/>
                </a:solidFill>
                <a:effectLst/>
                <a:latin typeface="Montserrat" panose="00000500000000000000" pitchFamily="2" charset="0"/>
              </a:rPr>
              <a:t>Speed: “time to reach the goal”.</a:t>
            </a:r>
            <a:endParaRPr lang="en-US" sz="1800" dirty="0">
              <a:solidFill>
                <a:srgbClr val="000000"/>
              </a:solidFill>
              <a:latin typeface="Montserrat" panose="00000500000000000000" pitchFamily="2" charset="0"/>
            </a:endParaRPr>
          </a:p>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Formulation of our hypothesis in terms of independent variables:</a:t>
            </a:r>
            <a:endParaRPr lang="en-US" sz="1200" b="0" dirty="0">
              <a:effectLst/>
            </a:endParaRPr>
          </a:p>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First impact usability VS slide show information: The user commits less errors if he sees a brief help slide show.</a:t>
            </a:r>
            <a:br>
              <a:rPr lang="en-US" sz="1200" dirty="0"/>
            </a:br>
            <a:endParaRPr lang="it-IT" sz="1200" dirty="0"/>
          </a:p>
          <a:p>
            <a:pPr marL="0" indent="0" rtl="0" fontAlgn="base">
              <a:spcBef>
                <a:spcPts val="0"/>
              </a:spcBef>
              <a:spcAft>
                <a:spcPts val="1200"/>
              </a:spcAft>
              <a:buNone/>
            </a:pPr>
            <a:endParaRPr lang="en-US" sz="1800" b="0" i="0" u="none" strike="noStrike" dirty="0">
              <a:solidFill>
                <a:srgbClr val="000000"/>
              </a:solidFill>
              <a:effectLst/>
              <a:latin typeface="Montserrat" panose="00000500000000000000" pitchFamily="2" charset="0"/>
            </a:endParaRPr>
          </a:p>
          <a:p>
            <a:pPr marL="0" indent="0">
              <a:buNone/>
            </a:pPr>
            <a:endParaRPr lang="en-US" sz="1800" b="0" i="0" u="none" strike="noStrike" dirty="0">
              <a:solidFill>
                <a:srgbClr val="000000"/>
              </a:solidFill>
              <a:effectLst/>
              <a:latin typeface="Montserrat" panose="00000500000000000000" pitchFamily="2" charset="0"/>
            </a:endParaRPr>
          </a:p>
          <a:p>
            <a:endParaRPr lang="it-IT" dirty="0"/>
          </a:p>
        </p:txBody>
      </p:sp>
      <p:sp>
        <p:nvSpPr>
          <p:cNvPr id="5" name="Titolo 1">
            <a:extLst>
              <a:ext uri="{FF2B5EF4-FFF2-40B4-BE49-F238E27FC236}">
                <a16:creationId xmlns:a16="http://schemas.microsoft.com/office/drawing/2014/main" id="{9D49C297-9578-4697-BFB5-9FA60DE2412E}"/>
              </a:ext>
            </a:extLst>
          </p:cNvPr>
          <p:cNvSpPr>
            <a:spLocks noGrp="1"/>
          </p:cNvSpPr>
          <p:nvPr>
            <p:ph type="title"/>
          </p:nvPr>
        </p:nvSpPr>
        <p:spPr>
          <a:xfrm>
            <a:off x="838200" y="365125"/>
            <a:ext cx="10515600" cy="1209151"/>
          </a:xfrm>
        </p:spPr>
        <p:txBody>
          <a:bodyPr>
            <a:normAutofit fontScale="90000"/>
          </a:bodyPr>
          <a:lstStyle/>
          <a:p>
            <a:r>
              <a:rPr lang="it-IT" i="1" dirty="0">
                <a:solidFill>
                  <a:srgbClr val="020288"/>
                </a:solidFill>
              </a:rPr>
              <a:t>User Evaluation</a:t>
            </a:r>
            <a:br>
              <a:rPr lang="it-IT" i="1" dirty="0">
                <a:solidFill>
                  <a:srgbClr val="020288"/>
                </a:solidFill>
              </a:rPr>
            </a:br>
            <a:r>
              <a:rPr lang="it-IT" i="1" dirty="0" err="1">
                <a:solidFill>
                  <a:srgbClr val="020288"/>
                </a:solidFill>
              </a:rPr>
              <a:t>Controlled</a:t>
            </a:r>
            <a:r>
              <a:rPr lang="it-IT" i="1" dirty="0">
                <a:solidFill>
                  <a:srgbClr val="020288"/>
                </a:solidFill>
              </a:rPr>
              <a:t> Experiment</a:t>
            </a:r>
            <a:endParaRPr lang="it-IT" i="1" dirty="0"/>
          </a:p>
        </p:txBody>
      </p:sp>
      <p:grpSp>
        <p:nvGrpSpPr>
          <p:cNvPr id="6" name="Gruppo 5">
            <a:extLst>
              <a:ext uri="{FF2B5EF4-FFF2-40B4-BE49-F238E27FC236}">
                <a16:creationId xmlns:a16="http://schemas.microsoft.com/office/drawing/2014/main" id="{748253DF-81B3-427E-B5E6-EA4EF29A55DA}"/>
              </a:ext>
            </a:extLst>
          </p:cNvPr>
          <p:cNvGrpSpPr/>
          <p:nvPr/>
        </p:nvGrpSpPr>
        <p:grpSpPr>
          <a:xfrm>
            <a:off x="-52960" y="6047754"/>
            <a:ext cx="12192000" cy="818970"/>
            <a:chOff x="0" y="6047754"/>
            <a:chExt cx="12192000" cy="818970"/>
          </a:xfrm>
        </p:grpSpPr>
        <p:sp>
          <p:nvSpPr>
            <p:cNvPr id="7" name="Segnaposto contenuto 2">
              <a:extLst>
                <a:ext uri="{FF2B5EF4-FFF2-40B4-BE49-F238E27FC236}">
                  <a16:creationId xmlns:a16="http://schemas.microsoft.com/office/drawing/2014/main" id="{A52208CA-98B9-4C2C-802B-8B112BEB3AA1}"/>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8" name="Rettangolo con angoli arrotondati 7">
              <a:extLst>
                <a:ext uri="{FF2B5EF4-FFF2-40B4-BE49-F238E27FC236}">
                  <a16:creationId xmlns:a16="http://schemas.microsoft.com/office/drawing/2014/main" id="{CE6C2E63-1232-41F6-A060-F7A4511E3DCD}"/>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8680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E7221A4B-D0BD-4747-A524-DBD86D6A6F8C}"/>
              </a:ext>
            </a:extLst>
          </p:cNvPr>
          <p:cNvSpPr txBox="1"/>
          <p:nvPr/>
        </p:nvSpPr>
        <p:spPr>
          <a:xfrm>
            <a:off x="756501" y="1981716"/>
            <a:ext cx="6094428" cy="1785104"/>
          </a:xfrm>
          <a:prstGeom prst="rect">
            <a:avLst/>
          </a:prstGeom>
          <a:noFill/>
        </p:spPr>
        <p:txBody>
          <a:bodyPr wrap="square">
            <a:spAutoFit/>
          </a:bodyPr>
          <a:lstStyle/>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Recalling: ANOVA helps you to understand how groups are different. If there is a statistically significant result, then it means that the two populations are unequal (or different).</a:t>
            </a:r>
            <a:endParaRPr lang="en-US" sz="1200" b="0" dirty="0">
              <a:effectLst/>
            </a:endParaRPr>
          </a:p>
          <a:p>
            <a:pPr marL="0" indent="0" rtl="0">
              <a:spcBef>
                <a:spcPts val="1200"/>
              </a:spcBef>
              <a:spcAft>
                <a:spcPts val="1200"/>
              </a:spcAft>
              <a:buNone/>
            </a:pPr>
            <a:r>
              <a:rPr lang="en-US" sz="1800" b="0" i="0" u="none" strike="noStrike" dirty="0">
                <a:solidFill>
                  <a:srgbClr val="000000"/>
                </a:solidFill>
                <a:effectLst/>
                <a:latin typeface="Montserrat" panose="00000500000000000000" pitchFamily="2" charset="0"/>
              </a:rPr>
              <a:t>We performed the ANOVA test using Excel.</a:t>
            </a:r>
            <a:endParaRPr lang="en-US" sz="1200" b="0" dirty="0">
              <a:effectLst/>
            </a:endParaRPr>
          </a:p>
        </p:txBody>
      </p:sp>
      <p:sp>
        <p:nvSpPr>
          <p:cNvPr id="9" name="Titolo 1">
            <a:extLst>
              <a:ext uri="{FF2B5EF4-FFF2-40B4-BE49-F238E27FC236}">
                <a16:creationId xmlns:a16="http://schemas.microsoft.com/office/drawing/2014/main" id="{448C0536-8EE5-47D4-B4CA-FF96C940D676}"/>
              </a:ext>
            </a:extLst>
          </p:cNvPr>
          <p:cNvSpPr>
            <a:spLocks noGrp="1"/>
          </p:cNvSpPr>
          <p:nvPr>
            <p:ph type="title"/>
          </p:nvPr>
        </p:nvSpPr>
        <p:spPr>
          <a:xfrm>
            <a:off x="838200" y="365125"/>
            <a:ext cx="10515600" cy="1209151"/>
          </a:xfrm>
        </p:spPr>
        <p:txBody>
          <a:bodyPr>
            <a:normAutofit fontScale="90000"/>
          </a:bodyPr>
          <a:lstStyle/>
          <a:p>
            <a:r>
              <a:rPr lang="it-IT" i="1" dirty="0">
                <a:solidFill>
                  <a:srgbClr val="020288"/>
                </a:solidFill>
              </a:rPr>
              <a:t>User Evaluation</a:t>
            </a:r>
            <a:br>
              <a:rPr lang="it-IT" i="1" dirty="0">
                <a:solidFill>
                  <a:srgbClr val="020288"/>
                </a:solidFill>
              </a:rPr>
            </a:br>
            <a:r>
              <a:rPr lang="it-IT" i="1" dirty="0">
                <a:solidFill>
                  <a:srgbClr val="020288"/>
                </a:solidFill>
              </a:rPr>
              <a:t>ANOVA F - test</a:t>
            </a:r>
            <a:endParaRPr lang="it-IT" i="1" dirty="0"/>
          </a:p>
        </p:txBody>
      </p:sp>
      <p:grpSp>
        <p:nvGrpSpPr>
          <p:cNvPr id="5" name="Gruppo 4">
            <a:extLst>
              <a:ext uri="{FF2B5EF4-FFF2-40B4-BE49-F238E27FC236}">
                <a16:creationId xmlns:a16="http://schemas.microsoft.com/office/drawing/2014/main" id="{40AAEB88-6F28-4E5E-B716-13ED9E3C66CE}"/>
              </a:ext>
            </a:extLst>
          </p:cNvPr>
          <p:cNvGrpSpPr/>
          <p:nvPr/>
        </p:nvGrpSpPr>
        <p:grpSpPr>
          <a:xfrm>
            <a:off x="-52960" y="6047754"/>
            <a:ext cx="12192000" cy="818970"/>
            <a:chOff x="0" y="6047754"/>
            <a:chExt cx="12192000" cy="818970"/>
          </a:xfrm>
        </p:grpSpPr>
        <p:sp>
          <p:nvSpPr>
            <p:cNvPr id="6" name="Segnaposto contenuto 2">
              <a:extLst>
                <a:ext uri="{FF2B5EF4-FFF2-40B4-BE49-F238E27FC236}">
                  <a16:creationId xmlns:a16="http://schemas.microsoft.com/office/drawing/2014/main" id="{D39839B6-91EB-4211-8AAD-FC158A5B62EF}"/>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7" name="Rettangolo con angoli arrotondati 6">
              <a:extLst>
                <a:ext uri="{FF2B5EF4-FFF2-40B4-BE49-F238E27FC236}">
                  <a16:creationId xmlns:a16="http://schemas.microsoft.com/office/drawing/2014/main" id="{83B2CF6A-0A1A-42B3-8D0D-23A8D0B1C541}"/>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3997930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9EF762-5E77-4B8A-B671-30F5A62D7CE5}"/>
              </a:ext>
            </a:extLst>
          </p:cNvPr>
          <p:cNvSpPr>
            <a:spLocks noGrp="1"/>
          </p:cNvSpPr>
          <p:nvPr>
            <p:ph type="title"/>
          </p:nvPr>
        </p:nvSpPr>
        <p:spPr/>
        <p:txBody>
          <a:bodyPr/>
          <a:lstStyle/>
          <a:p>
            <a:r>
              <a:rPr lang="it-IT" i="1" dirty="0">
                <a:solidFill>
                  <a:srgbClr val="020288"/>
                </a:solidFill>
              </a:rPr>
              <a:t>User Evaluation</a:t>
            </a:r>
            <a:br>
              <a:rPr lang="it-IT" i="1" dirty="0">
                <a:solidFill>
                  <a:srgbClr val="020288"/>
                </a:solidFill>
              </a:rPr>
            </a:br>
            <a:r>
              <a:rPr lang="it-IT" i="1" dirty="0">
                <a:solidFill>
                  <a:srgbClr val="020288"/>
                </a:solidFill>
              </a:rPr>
              <a:t>ANOVA F - test</a:t>
            </a:r>
            <a:endParaRPr lang="it-IT" i="1" dirty="0"/>
          </a:p>
        </p:txBody>
      </p:sp>
      <p:sp>
        <p:nvSpPr>
          <p:cNvPr id="3" name="Segnaposto contenuto 2">
            <a:extLst>
              <a:ext uri="{FF2B5EF4-FFF2-40B4-BE49-F238E27FC236}">
                <a16:creationId xmlns:a16="http://schemas.microsoft.com/office/drawing/2014/main" id="{1E0DC7AC-1AA4-46A1-A96B-7DA0A46D6EAF}"/>
              </a:ext>
            </a:extLst>
          </p:cNvPr>
          <p:cNvSpPr>
            <a:spLocks noGrp="1"/>
          </p:cNvSpPr>
          <p:nvPr>
            <p:ph idx="1"/>
          </p:nvPr>
        </p:nvSpPr>
        <p:spPr>
          <a:xfrm>
            <a:off x="838200" y="1825625"/>
            <a:ext cx="5053553" cy="4351338"/>
          </a:xfrm>
        </p:spPr>
        <p:txBody>
          <a:bodyPr>
            <a:normAutofit fontScale="92500" lnSpcReduction="10000"/>
          </a:bodyPr>
          <a:lstStyle/>
          <a:p>
            <a:pPr rtl="0">
              <a:spcBef>
                <a:spcPts val="1200"/>
              </a:spcBef>
              <a:spcAft>
                <a:spcPts val="1200"/>
              </a:spcAft>
            </a:pPr>
            <a:r>
              <a:rPr lang="en-US" sz="1800" b="0" i="0" u="none" strike="noStrike" dirty="0">
                <a:solidFill>
                  <a:srgbClr val="000000"/>
                </a:solidFill>
                <a:effectLst/>
                <a:latin typeface="Montserrat" panose="00000500000000000000" pitchFamily="2" charset="0"/>
              </a:rPr>
              <a:t>Time evaluation: F &gt; F-crit, therefore we can state that the null hypothesis saying the two methods of interactions are equal is rejected.</a:t>
            </a:r>
            <a:br>
              <a:rPr lang="en-US" sz="1800" b="0" i="0" u="none" strike="noStrike" dirty="0">
                <a:solidFill>
                  <a:srgbClr val="000000"/>
                </a:solidFill>
                <a:effectLst/>
                <a:latin typeface="Montserrat" panose="00000500000000000000" pitchFamily="2" charset="0"/>
              </a:rPr>
            </a:br>
            <a:br>
              <a:rPr lang="en-US" sz="1800" b="0" i="0" u="none" strike="noStrike" dirty="0">
                <a:solidFill>
                  <a:srgbClr val="000000"/>
                </a:solidFill>
                <a:effectLst/>
                <a:latin typeface="Montserrat" panose="00000500000000000000" pitchFamily="2" charset="0"/>
              </a:rPr>
            </a:br>
            <a:r>
              <a:rPr lang="en-US" sz="1800" b="0" i="0" u="none" strike="noStrike" dirty="0">
                <a:solidFill>
                  <a:srgbClr val="000000"/>
                </a:solidFill>
                <a:effectLst/>
                <a:latin typeface="Montserrat" panose="00000500000000000000" pitchFamily="2" charset="0"/>
              </a:rPr>
              <a:t>We can see how reading the help took a long time for the user.</a:t>
            </a:r>
            <a:endParaRPr lang="en-US" b="0" dirty="0">
              <a:effectLst/>
            </a:endParaRPr>
          </a:p>
          <a:p>
            <a:pPr rtl="0">
              <a:spcBef>
                <a:spcPts val="1200"/>
              </a:spcBef>
              <a:spcAft>
                <a:spcPts val="1200"/>
              </a:spcAft>
            </a:pPr>
            <a:r>
              <a:rPr lang="en-US" sz="1800" b="0" i="0" u="none" strike="noStrike" dirty="0">
                <a:solidFill>
                  <a:srgbClr val="000000"/>
                </a:solidFill>
                <a:effectLst/>
                <a:latin typeface="Montserrat" panose="00000500000000000000" pitchFamily="2" charset="0"/>
              </a:rPr>
              <a:t>Accuracy evaluation: F &gt; F- crit and so we can neglect the null hypothesis</a:t>
            </a:r>
            <a:r>
              <a:rPr lang="en-US" sz="1800" dirty="0">
                <a:solidFill>
                  <a:srgbClr val="000000"/>
                </a:solidFill>
                <a:latin typeface="Montserrat" panose="00000500000000000000" pitchFamily="2" charset="0"/>
              </a:rPr>
              <a:t>.</a:t>
            </a:r>
            <a:br>
              <a:rPr lang="en-US" sz="1800" dirty="0">
                <a:solidFill>
                  <a:srgbClr val="000000"/>
                </a:solidFill>
                <a:latin typeface="Montserrat" panose="00000500000000000000" pitchFamily="2" charset="0"/>
              </a:rPr>
            </a:br>
            <a:br>
              <a:rPr lang="en-US" sz="1800" dirty="0">
                <a:solidFill>
                  <a:srgbClr val="000000"/>
                </a:solidFill>
                <a:latin typeface="Montserrat" panose="00000500000000000000" pitchFamily="2" charset="0"/>
              </a:rPr>
            </a:br>
            <a:r>
              <a:rPr lang="en-US" sz="1800" dirty="0">
                <a:solidFill>
                  <a:srgbClr val="000000"/>
                </a:solidFill>
                <a:latin typeface="Montserrat" panose="00000500000000000000" pitchFamily="2" charset="0"/>
              </a:rPr>
              <a:t>W</a:t>
            </a:r>
            <a:r>
              <a:rPr lang="en-US" sz="1800" b="0" i="0" u="none" strike="noStrike" dirty="0">
                <a:solidFill>
                  <a:srgbClr val="000000"/>
                </a:solidFill>
                <a:effectLst/>
                <a:latin typeface="Montserrat" panose="00000500000000000000" pitchFamily="2" charset="0"/>
              </a:rPr>
              <a:t>e can state that the help slides in major part of the user was a good helper</a:t>
            </a:r>
            <a:endParaRPr lang="en-US" b="0" dirty="0">
              <a:effectLst/>
            </a:endParaRPr>
          </a:p>
          <a:p>
            <a:pPr rtl="0">
              <a:spcBef>
                <a:spcPts val="1200"/>
              </a:spcBef>
              <a:spcAft>
                <a:spcPts val="1200"/>
              </a:spcAft>
            </a:pPr>
            <a:r>
              <a:rPr lang="en-US" sz="1800" b="0" i="0" u="none" strike="noStrike" dirty="0">
                <a:solidFill>
                  <a:srgbClr val="000000"/>
                </a:solidFill>
                <a:effectLst/>
                <a:latin typeface="Montserrat" panose="00000500000000000000" pitchFamily="2" charset="0"/>
              </a:rPr>
              <a:t>Conclusion: We have implemented the help in an info button, but we did not require the user to see it at his first look on the application.</a:t>
            </a:r>
            <a:endParaRPr lang="en-US" b="0" dirty="0">
              <a:effectLst/>
            </a:endParaRPr>
          </a:p>
          <a:p>
            <a:pPr marL="0" indent="0">
              <a:buNone/>
            </a:pPr>
            <a:endParaRPr lang="it-IT" dirty="0"/>
          </a:p>
        </p:txBody>
      </p:sp>
      <p:pic>
        <p:nvPicPr>
          <p:cNvPr id="15362" name="Picture 2">
            <a:extLst>
              <a:ext uri="{FF2B5EF4-FFF2-40B4-BE49-F238E27FC236}">
                <a16:creationId xmlns:a16="http://schemas.microsoft.com/office/drawing/2014/main" id="{B07E8E98-408A-402D-BB44-61C225A1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02409"/>
            <a:ext cx="573405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CD6A034-55A4-4ACA-94A7-5FEF9846D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67519"/>
            <a:ext cx="5734050" cy="25812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a:extLst>
              <a:ext uri="{FF2B5EF4-FFF2-40B4-BE49-F238E27FC236}">
                <a16:creationId xmlns:a16="http://schemas.microsoft.com/office/drawing/2014/main" id="{99F9EF9F-9211-4567-B8E2-950F541C603C}"/>
              </a:ext>
            </a:extLst>
          </p:cNvPr>
          <p:cNvGrpSpPr/>
          <p:nvPr/>
        </p:nvGrpSpPr>
        <p:grpSpPr>
          <a:xfrm>
            <a:off x="-52960" y="6047754"/>
            <a:ext cx="12192000" cy="818970"/>
            <a:chOff x="0" y="6047754"/>
            <a:chExt cx="12192000" cy="818970"/>
          </a:xfrm>
        </p:grpSpPr>
        <p:sp>
          <p:nvSpPr>
            <p:cNvPr id="8" name="Segnaposto contenuto 2">
              <a:extLst>
                <a:ext uri="{FF2B5EF4-FFF2-40B4-BE49-F238E27FC236}">
                  <a16:creationId xmlns:a16="http://schemas.microsoft.com/office/drawing/2014/main" id="{7EF7C177-D269-40A2-AC9E-F9BC8D70EFD7}"/>
                </a:ext>
              </a:extLst>
            </p:cNvPr>
            <p:cNvSpPr txBox="1">
              <a:spLocks/>
            </p:cNvSpPr>
            <p:nvPr/>
          </p:nvSpPr>
          <p:spPr>
            <a:xfrm>
              <a:off x="0" y="6047754"/>
              <a:ext cx="12192000" cy="818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2000" b="1" dirty="0">
                  <a:solidFill>
                    <a:schemeClr val="accent1">
                      <a:lumMod val="75000"/>
                    </a:schemeClr>
                  </a:solidFill>
                  <a:latin typeface="Montserrat Light" panose="00000400000000000000" pitchFamily="2" charset="0"/>
                </a:rPr>
                <a:t>Idea  </a:t>
              </a:r>
              <a:r>
                <a:rPr lang="en-US" sz="2000" b="1" dirty="0">
                  <a:solidFill>
                    <a:schemeClr val="accent1">
                      <a:lumMod val="75000"/>
                    </a:schemeClr>
                  </a:solidFill>
                  <a:latin typeface="Montserrat Light" panose="00000400000000000000" pitchFamily="2" charset="0"/>
                </a:rPr>
                <a:t>Gathering information   Task &amp; Dialogue Analysis   Expert Evaluation   </a:t>
              </a:r>
              <a:r>
                <a:rPr lang="en-US" sz="3000" b="1" i="1" dirty="0">
                  <a:solidFill>
                    <a:schemeClr val="accent1">
                      <a:lumMod val="75000"/>
                    </a:schemeClr>
                  </a:solidFill>
                  <a:latin typeface="Montserrat Light" panose="00000400000000000000" pitchFamily="2" charset="0"/>
                </a:rPr>
                <a:t>User Evaluation</a:t>
              </a:r>
              <a:endParaRPr lang="en-US" sz="3000" i="1" dirty="0">
                <a:latin typeface="Montserrat" panose="00000500000000000000" pitchFamily="2" charset="0"/>
              </a:endParaRPr>
            </a:p>
          </p:txBody>
        </p:sp>
        <p:sp>
          <p:nvSpPr>
            <p:cNvPr id="9" name="Rettangolo con angoli arrotondati 8">
              <a:extLst>
                <a:ext uri="{FF2B5EF4-FFF2-40B4-BE49-F238E27FC236}">
                  <a16:creationId xmlns:a16="http://schemas.microsoft.com/office/drawing/2014/main" id="{F5FF239D-E527-411E-A8A7-A955C6537192}"/>
                </a:ext>
              </a:extLst>
            </p:cNvPr>
            <p:cNvSpPr/>
            <p:nvPr/>
          </p:nvSpPr>
          <p:spPr>
            <a:xfrm>
              <a:off x="10066103" y="6696413"/>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67652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4F4B24-F40A-4504-867A-5B1A7375F724}"/>
              </a:ext>
            </a:extLst>
          </p:cNvPr>
          <p:cNvSpPr>
            <a:spLocks noGrp="1"/>
          </p:cNvSpPr>
          <p:nvPr>
            <p:ph type="title"/>
          </p:nvPr>
        </p:nvSpPr>
        <p:spPr>
          <a:xfrm>
            <a:off x="533400" y="242621"/>
            <a:ext cx="10515600" cy="1037812"/>
          </a:xfrm>
        </p:spPr>
        <p:txBody>
          <a:bodyPr/>
          <a:lstStyle/>
          <a:p>
            <a:r>
              <a:rPr lang="en-US" b="1" i="1" dirty="0">
                <a:solidFill>
                  <a:schemeClr val="accent1">
                    <a:lumMod val="75000"/>
                  </a:schemeClr>
                </a:solidFill>
                <a:latin typeface="Montserrat Light" panose="00000400000000000000" pitchFamily="2" charset="0"/>
              </a:rPr>
              <a:t>Gathering information</a:t>
            </a:r>
          </a:p>
        </p:txBody>
      </p:sp>
      <p:sp>
        <p:nvSpPr>
          <p:cNvPr id="3" name="Segnaposto contenuto 2">
            <a:extLst>
              <a:ext uri="{FF2B5EF4-FFF2-40B4-BE49-F238E27FC236}">
                <a16:creationId xmlns:a16="http://schemas.microsoft.com/office/drawing/2014/main" id="{C7373759-293D-46F9-92BF-B135F95D1208}"/>
              </a:ext>
            </a:extLst>
          </p:cNvPr>
          <p:cNvSpPr>
            <a:spLocks noGrp="1"/>
          </p:cNvSpPr>
          <p:nvPr>
            <p:ph idx="1"/>
          </p:nvPr>
        </p:nvSpPr>
        <p:spPr>
          <a:xfrm>
            <a:off x="523874" y="1280433"/>
            <a:ext cx="11144250" cy="1610004"/>
          </a:xfrm>
        </p:spPr>
        <p:txBody>
          <a:bodyPr>
            <a:normAutofit fontScale="92500" lnSpcReduction="10000"/>
          </a:bodyPr>
          <a:lstStyle/>
          <a:p>
            <a:pPr marL="0" indent="0">
              <a:lnSpc>
                <a:spcPct val="150000"/>
              </a:lnSpc>
              <a:buNone/>
            </a:pPr>
            <a:r>
              <a:rPr lang="en-US" sz="1800" dirty="0">
                <a:latin typeface="Montserrat" panose="00000500000000000000" pitchFamily="2" charset="0"/>
              </a:rPr>
              <a:t>Currently, there are no “direct” competitors to our app, the user must search information on his own.</a:t>
            </a:r>
            <a:br>
              <a:rPr lang="en-US" sz="1800" dirty="0">
                <a:latin typeface="Montserrat" panose="00000500000000000000" pitchFamily="2" charset="0"/>
              </a:rPr>
            </a:br>
            <a:r>
              <a:rPr lang="en-US" sz="1800" dirty="0">
                <a:latin typeface="Montserrat" panose="00000500000000000000" pitchFamily="2" charset="0"/>
              </a:rPr>
              <a:t>The only official way to get information about courses is the searching </a:t>
            </a:r>
            <a:r>
              <a:rPr lang="en-US" sz="1800" u="sng" dirty="0">
                <a:latin typeface="Montserrat" panose="00000500000000000000" pitchFamily="2" charset="0"/>
              </a:rPr>
              <a:t>through the university site</a:t>
            </a:r>
            <a:r>
              <a:rPr lang="en-US" sz="1800" dirty="0">
                <a:latin typeface="Montserrat" panose="00000500000000000000" pitchFamily="2" charset="0"/>
              </a:rPr>
              <a:t>, by opening the specific field for every course interested</a:t>
            </a:r>
            <a:r>
              <a:rPr lang="it-IT" sz="1800" dirty="0">
                <a:latin typeface="Montserrat" panose="00000500000000000000" pitchFamily="2" charset="0"/>
              </a:rPr>
              <a:t>:</a:t>
            </a:r>
          </a:p>
          <a:p>
            <a:pPr marL="0" indent="0">
              <a:lnSpc>
                <a:spcPct val="150000"/>
              </a:lnSpc>
              <a:buNone/>
            </a:pPr>
            <a:endParaRPr lang="en-US" sz="1800" dirty="0">
              <a:latin typeface="Montserrat" panose="00000500000000000000" pitchFamily="2" charset="0"/>
            </a:endParaRPr>
          </a:p>
        </p:txBody>
      </p:sp>
      <p:pic>
        <p:nvPicPr>
          <p:cNvPr id="5" name="Immagine 4">
            <a:extLst>
              <a:ext uri="{FF2B5EF4-FFF2-40B4-BE49-F238E27FC236}">
                <a16:creationId xmlns:a16="http://schemas.microsoft.com/office/drawing/2014/main" id="{C8770D64-0D62-4B2A-83FC-F5B07FD8F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712847"/>
            <a:ext cx="1209773" cy="1209773"/>
          </a:xfrm>
          <a:prstGeom prst="rect">
            <a:avLst/>
          </a:prstGeom>
        </p:spPr>
      </p:pic>
      <p:sp>
        <p:nvSpPr>
          <p:cNvPr id="6" name="CasellaDiTesto 5">
            <a:extLst>
              <a:ext uri="{FF2B5EF4-FFF2-40B4-BE49-F238E27FC236}">
                <a16:creationId xmlns:a16="http://schemas.microsoft.com/office/drawing/2014/main" id="{5BAD13B6-AFC1-41EB-B6F3-86F6B219FF0A}"/>
              </a:ext>
            </a:extLst>
          </p:cNvPr>
          <p:cNvSpPr txBox="1"/>
          <p:nvPr/>
        </p:nvSpPr>
        <p:spPr>
          <a:xfrm>
            <a:off x="2133599" y="3053239"/>
            <a:ext cx="10153650" cy="353943"/>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Montserrat" panose="00000500000000000000" pitchFamily="2" charset="0"/>
              </a:rPr>
              <a:t>The information are reliable since they are written by the professor themselves.</a:t>
            </a:r>
          </a:p>
        </p:txBody>
      </p:sp>
      <p:pic>
        <p:nvPicPr>
          <p:cNvPr id="8" name="Immagine 7">
            <a:extLst>
              <a:ext uri="{FF2B5EF4-FFF2-40B4-BE49-F238E27FC236}">
                <a16:creationId xmlns:a16="http://schemas.microsoft.com/office/drawing/2014/main" id="{CA19D062-9C8D-4BF1-A6AC-7D65B9612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855" y="4383696"/>
            <a:ext cx="1290052" cy="1290052"/>
          </a:xfrm>
          <a:prstGeom prst="rect">
            <a:avLst/>
          </a:prstGeom>
        </p:spPr>
      </p:pic>
      <p:sp>
        <p:nvSpPr>
          <p:cNvPr id="10" name="CasellaDiTesto 9">
            <a:extLst>
              <a:ext uri="{FF2B5EF4-FFF2-40B4-BE49-F238E27FC236}">
                <a16:creationId xmlns:a16="http://schemas.microsoft.com/office/drawing/2014/main" id="{80BCB77D-B654-4494-8D77-C43D260E593C}"/>
              </a:ext>
            </a:extLst>
          </p:cNvPr>
          <p:cNvSpPr txBox="1"/>
          <p:nvPr/>
        </p:nvSpPr>
        <p:spPr>
          <a:xfrm>
            <a:off x="533400" y="4127338"/>
            <a:ext cx="9972981" cy="16177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700" dirty="0">
                <a:latin typeface="Montserrat" panose="00000500000000000000" pitchFamily="2" charset="0"/>
              </a:rPr>
              <a:t>Some professors provide very little information, maybe not up to date</a:t>
            </a:r>
          </a:p>
          <a:p>
            <a:pPr marL="285750" indent="-285750">
              <a:lnSpc>
                <a:spcPct val="150000"/>
              </a:lnSpc>
              <a:buFont typeface="Arial" panose="020B0604020202020204" pitchFamily="34" charset="0"/>
              <a:buChar char="•"/>
            </a:pPr>
            <a:r>
              <a:rPr lang="en-US" sz="1700" dirty="0">
                <a:latin typeface="Montserrat" panose="00000500000000000000" pitchFamily="2" charset="0"/>
              </a:rPr>
              <a:t>Students may not understand properly what is the main topic of the course</a:t>
            </a:r>
          </a:p>
          <a:p>
            <a:pPr marL="285750" indent="-285750">
              <a:lnSpc>
                <a:spcPct val="150000"/>
              </a:lnSpc>
              <a:buFont typeface="Arial" panose="020B0604020202020204" pitchFamily="34" charset="0"/>
              <a:buChar char="•"/>
            </a:pPr>
            <a:r>
              <a:rPr lang="en-US" sz="1700" dirty="0">
                <a:latin typeface="Montserrat" panose="00000500000000000000" pitchFamily="2" charset="0"/>
              </a:rPr>
              <a:t>Cannot compare courses in one interface</a:t>
            </a:r>
          </a:p>
          <a:p>
            <a:pPr marL="285750" indent="-285750">
              <a:lnSpc>
                <a:spcPct val="150000"/>
              </a:lnSpc>
              <a:buFont typeface="Arial" panose="020B0604020202020204" pitchFamily="34" charset="0"/>
              <a:buChar char="•"/>
            </a:pPr>
            <a:r>
              <a:rPr lang="en-US" sz="1700" dirty="0">
                <a:latin typeface="Montserrat" panose="00000500000000000000" pitchFamily="2" charset="0"/>
              </a:rPr>
              <a:t>Cannot see which courses are related to each other</a:t>
            </a:r>
          </a:p>
        </p:txBody>
      </p:sp>
      <p:grpSp>
        <p:nvGrpSpPr>
          <p:cNvPr id="13" name="Gruppo 12">
            <a:extLst>
              <a:ext uri="{FF2B5EF4-FFF2-40B4-BE49-F238E27FC236}">
                <a16:creationId xmlns:a16="http://schemas.microsoft.com/office/drawing/2014/main" id="{21006E51-90BC-4434-B193-F0A48374F8F2}"/>
              </a:ext>
            </a:extLst>
          </p:cNvPr>
          <p:cNvGrpSpPr/>
          <p:nvPr/>
        </p:nvGrpSpPr>
        <p:grpSpPr>
          <a:xfrm>
            <a:off x="-52960" y="6047754"/>
            <a:ext cx="12192000" cy="818970"/>
            <a:chOff x="0" y="6047754"/>
            <a:chExt cx="12192000" cy="818970"/>
          </a:xfrm>
        </p:grpSpPr>
        <p:sp>
          <p:nvSpPr>
            <p:cNvPr id="14" name="Segnaposto contenuto 2">
              <a:extLst>
                <a:ext uri="{FF2B5EF4-FFF2-40B4-BE49-F238E27FC236}">
                  <a16:creationId xmlns:a16="http://schemas.microsoft.com/office/drawing/2014/main" id="{2AB2C335-415D-4716-B71D-F93D5937141E}"/>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5" name="Rettangolo con angoli arrotondati 14">
              <a:extLst>
                <a:ext uri="{FF2B5EF4-FFF2-40B4-BE49-F238E27FC236}">
                  <a16:creationId xmlns:a16="http://schemas.microsoft.com/office/drawing/2014/main" id="{6D72530B-D2D0-4864-BC6F-80198821FC6B}"/>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675190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4A4FB8D8-9E64-473E-9816-28696A3979E6}"/>
              </a:ext>
            </a:extLst>
          </p:cNvPr>
          <p:cNvSpPr>
            <a:spLocks noGrp="1"/>
          </p:cNvSpPr>
          <p:nvPr>
            <p:ph type="title"/>
          </p:nvPr>
        </p:nvSpPr>
        <p:spPr>
          <a:xfrm>
            <a:off x="715441" y="2766218"/>
            <a:ext cx="10515600" cy="1325563"/>
          </a:xfrm>
        </p:spPr>
        <p:txBody>
          <a:bodyPr/>
          <a:lstStyle/>
          <a:p>
            <a:pPr algn="ctr"/>
            <a:r>
              <a:rPr lang="it-IT" dirty="0">
                <a:solidFill>
                  <a:srgbClr val="020288"/>
                </a:solidFill>
              </a:rPr>
              <a:t>Thanks for </a:t>
            </a:r>
            <a:r>
              <a:rPr lang="it-IT" dirty="0" err="1">
                <a:solidFill>
                  <a:srgbClr val="020288"/>
                </a:solidFill>
              </a:rPr>
              <a:t>your</a:t>
            </a:r>
            <a:r>
              <a:rPr lang="it-IT" dirty="0">
                <a:solidFill>
                  <a:srgbClr val="020288"/>
                </a:solidFill>
              </a:rPr>
              <a:t> </a:t>
            </a:r>
            <a:r>
              <a:rPr lang="it-IT" dirty="0" err="1">
                <a:solidFill>
                  <a:srgbClr val="020288"/>
                </a:solidFill>
              </a:rPr>
              <a:t>attention</a:t>
            </a:r>
            <a:r>
              <a:rPr lang="it-IT" dirty="0">
                <a:solidFill>
                  <a:srgbClr val="020288"/>
                </a:solidFill>
              </a:rPr>
              <a:t>.</a:t>
            </a:r>
            <a:endParaRPr lang="it-IT" dirty="0"/>
          </a:p>
        </p:txBody>
      </p:sp>
    </p:spTree>
    <p:extLst>
      <p:ext uri="{BB962C8B-B14F-4D97-AF65-F5344CB8AC3E}">
        <p14:creationId xmlns:p14="http://schemas.microsoft.com/office/powerpoint/2010/main" val="190325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CBAD798-B245-4723-9D5B-AED9357DEDB2}"/>
              </a:ext>
            </a:extLst>
          </p:cNvPr>
          <p:cNvSpPr>
            <a:spLocks noGrp="1"/>
          </p:cNvSpPr>
          <p:nvPr>
            <p:ph idx="1"/>
          </p:nvPr>
        </p:nvSpPr>
        <p:spPr>
          <a:xfrm>
            <a:off x="4113502" y="513177"/>
            <a:ext cx="5543550" cy="333374"/>
          </a:xfrm>
        </p:spPr>
        <p:txBody>
          <a:bodyPr>
            <a:normAutofit/>
          </a:bodyPr>
          <a:lstStyle/>
          <a:p>
            <a:pPr marL="0" indent="0">
              <a:buNone/>
            </a:pPr>
            <a:r>
              <a:rPr lang="en-US" sz="1600" dirty="0">
                <a:latin typeface="Montserrat" panose="00000500000000000000" pitchFamily="2" charset="0"/>
              </a:rPr>
              <a:t>We outlined three type of user for </a:t>
            </a:r>
            <a:r>
              <a:rPr lang="en-US" sz="1600" dirty="0">
                <a:solidFill>
                  <a:schemeClr val="accent1">
                    <a:lumMod val="75000"/>
                  </a:schemeClr>
                </a:solidFill>
                <a:latin typeface="Montserrat" panose="00000500000000000000" pitchFamily="2" charset="0"/>
              </a:rPr>
              <a:t>YOUniversity:</a:t>
            </a:r>
          </a:p>
        </p:txBody>
      </p:sp>
      <p:sp>
        <p:nvSpPr>
          <p:cNvPr id="5" name="Titolo 4">
            <a:extLst>
              <a:ext uri="{FF2B5EF4-FFF2-40B4-BE49-F238E27FC236}">
                <a16:creationId xmlns:a16="http://schemas.microsoft.com/office/drawing/2014/main" id="{8725C03A-4EEF-4773-B00C-1F0A852CF27F}"/>
              </a:ext>
            </a:extLst>
          </p:cNvPr>
          <p:cNvSpPr>
            <a:spLocks noGrp="1"/>
          </p:cNvSpPr>
          <p:nvPr>
            <p:ph type="title"/>
          </p:nvPr>
        </p:nvSpPr>
        <p:spPr>
          <a:xfrm>
            <a:off x="490132" y="235863"/>
            <a:ext cx="3443693" cy="935831"/>
          </a:xfrm>
        </p:spPr>
        <p:txBody>
          <a:bodyPr/>
          <a:lstStyle/>
          <a:p>
            <a:r>
              <a:rPr lang="en-US" b="1" i="1" dirty="0">
                <a:solidFill>
                  <a:schemeClr val="accent1">
                    <a:lumMod val="75000"/>
                  </a:schemeClr>
                </a:solidFill>
                <a:latin typeface="Montserrat Light" panose="00000400000000000000" pitchFamily="2" charset="0"/>
              </a:rPr>
              <a:t>User profile</a:t>
            </a:r>
          </a:p>
        </p:txBody>
      </p:sp>
      <p:graphicFrame>
        <p:nvGraphicFramePr>
          <p:cNvPr id="6" name="Tabella 6">
            <a:extLst>
              <a:ext uri="{FF2B5EF4-FFF2-40B4-BE49-F238E27FC236}">
                <a16:creationId xmlns:a16="http://schemas.microsoft.com/office/drawing/2014/main" id="{C5946344-AE5D-4199-8B42-1C5B10945135}"/>
              </a:ext>
            </a:extLst>
          </p:cNvPr>
          <p:cNvGraphicFramePr>
            <a:graphicFrameLocks noGrp="1"/>
          </p:cNvGraphicFramePr>
          <p:nvPr>
            <p:extLst>
              <p:ext uri="{D42A27DB-BD31-4B8C-83A1-F6EECF244321}">
                <p14:modId xmlns:p14="http://schemas.microsoft.com/office/powerpoint/2010/main" val="2979057194"/>
              </p:ext>
            </p:extLst>
          </p:nvPr>
        </p:nvGraphicFramePr>
        <p:xfrm>
          <a:off x="83043" y="1657278"/>
          <a:ext cx="3919538" cy="2855595"/>
        </p:xfrm>
        <a:graphic>
          <a:graphicData uri="http://schemas.openxmlformats.org/drawingml/2006/table">
            <a:tbl>
              <a:tblPr bandRow="1">
                <a:tableStyleId>{7DF18680-E054-41AD-8BC1-D1AEF772440D}</a:tableStyleId>
              </a:tblPr>
              <a:tblGrid>
                <a:gridCol w="1427457">
                  <a:extLst>
                    <a:ext uri="{9D8B030D-6E8A-4147-A177-3AD203B41FA5}">
                      <a16:colId xmlns:a16="http://schemas.microsoft.com/office/drawing/2014/main" val="2904924640"/>
                    </a:ext>
                  </a:extLst>
                </a:gridCol>
                <a:gridCol w="2492081">
                  <a:extLst>
                    <a:ext uri="{9D8B030D-6E8A-4147-A177-3AD203B41FA5}">
                      <a16:colId xmlns:a16="http://schemas.microsoft.com/office/drawing/2014/main" val="2280615494"/>
                    </a:ext>
                  </a:extLst>
                </a:gridCol>
              </a:tblGrid>
              <a:tr h="328392">
                <a:tc>
                  <a:txBody>
                    <a:bodyPr/>
                    <a:lstStyle/>
                    <a:p>
                      <a:r>
                        <a:rPr lang="en-US" sz="1600" dirty="0">
                          <a:solidFill>
                            <a:schemeClr val="accent1">
                              <a:lumMod val="75000"/>
                            </a:schemeClr>
                          </a:solidFill>
                          <a:latin typeface="Montserrat" panose="00000500000000000000" pitchFamily="2" charset="0"/>
                        </a:rPr>
                        <a:t>Age </a:t>
                      </a:r>
                    </a:p>
                  </a:txBody>
                  <a:tcPr>
                    <a:lnB w="12700" cap="flat" cmpd="sng" algn="ctr">
                      <a:noFill/>
                      <a:prstDash val="solid"/>
                      <a:round/>
                      <a:headEnd type="none" w="med" len="med"/>
                      <a:tailEnd type="none" w="med" len="med"/>
                    </a:lnB>
                  </a:tcPr>
                </a:tc>
                <a:tc>
                  <a:txBody>
                    <a:bodyPr/>
                    <a:lstStyle/>
                    <a:p>
                      <a:r>
                        <a:rPr lang="en-US" sz="1200" dirty="0">
                          <a:latin typeface="Montserrat" panose="00000500000000000000" pitchFamily="2" charset="0"/>
                        </a:rPr>
                        <a:t>18 – 30 years old</a:t>
                      </a:r>
                    </a:p>
                  </a:txBody>
                  <a:tcPr/>
                </a:tc>
                <a:extLst>
                  <a:ext uri="{0D108BD9-81ED-4DB2-BD59-A6C34878D82A}">
                    <a16:rowId xmlns:a16="http://schemas.microsoft.com/office/drawing/2014/main" val="1207917054"/>
                  </a:ext>
                </a:extLst>
              </a:tr>
              <a:tr h="328392">
                <a:tc>
                  <a:txBody>
                    <a:bodyPr/>
                    <a:lstStyle/>
                    <a:p>
                      <a:r>
                        <a:rPr lang="en-US" sz="1600" dirty="0">
                          <a:solidFill>
                            <a:schemeClr val="accent1">
                              <a:lumMod val="75000"/>
                            </a:schemeClr>
                          </a:solidFill>
                          <a:latin typeface="Montserrat" panose="00000500000000000000" pitchFamily="2" charset="0"/>
                        </a:rPr>
                        <a:t>Gender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endParaRPr lang="en-US" sz="1200" dirty="0">
                        <a:latin typeface="Montserrat" panose="00000500000000000000" pitchFamily="2" charset="0"/>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579320089"/>
                  </a:ext>
                </a:extLst>
              </a:tr>
              <a:tr h="465222">
                <a:tc>
                  <a:txBody>
                    <a:bodyPr/>
                    <a:lstStyle/>
                    <a:p>
                      <a:r>
                        <a:rPr lang="en-US" sz="1600" dirty="0">
                          <a:solidFill>
                            <a:schemeClr val="accent1">
                              <a:lumMod val="75000"/>
                            </a:schemeClr>
                          </a:solidFill>
                          <a:latin typeface="Montserrat" panose="00000500000000000000" pitchFamily="2" charset="0"/>
                        </a:rPr>
                        <a:t>Location</a:t>
                      </a:r>
                    </a:p>
                  </a:txBody>
                  <a:tcPr>
                    <a:lnT w="12700" cap="flat" cmpd="sng" algn="ctr">
                      <a:noFill/>
                      <a:prstDash val="solid"/>
                      <a:round/>
                      <a:headEnd type="none" w="med" len="med"/>
                      <a:tailEnd type="none" w="med" len="med"/>
                    </a:lnT>
                  </a:tcPr>
                </a:tc>
                <a:tc>
                  <a:txBody>
                    <a:bodyPr/>
                    <a:lstStyle/>
                    <a:p>
                      <a:r>
                        <a:rPr lang="en-US" sz="1200" dirty="0">
                          <a:latin typeface="Montserrat" panose="00000500000000000000" pitchFamily="2" charset="0"/>
                        </a:rPr>
                        <a:t>Everywhere (mainly: Lazio region)</a:t>
                      </a:r>
                    </a:p>
                  </a:txBody>
                  <a:tcPr/>
                </a:tc>
                <a:extLst>
                  <a:ext uri="{0D108BD9-81ED-4DB2-BD59-A6C34878D82A}">
                    <a16:rowId xmlns:a16="http://schemas.microsoft.com/office/drawing/2014/main" val="344822342"/>
                  </a:ext>
                </a:extLst>
              </a:tr>
              <a:tr h="328392">
                <a:tc>
                  <a:txBody>
                    <a:bodyPr/>
                    <a:lstStyle/>
                    <a:p>
                      <a:r>
                        <a:rPr lang="en-US" sz="1600" dirty="0">
                          <a:solidFill>
                            <a:schemeClr val="accent1">
                              <a:lumMod val="75000"/>
                            </a:schemeClr>
                          </a:solidFill>
                          <a:latin typeface="Montserrat" panose="00000500000000000000" pitchFamily="2" charset="0"/>
                        </a:rPr>
                        <a:t>Likes</a:t>
                      </a:r>
                    </a:p>
                  </a:txBody>
                  <a:tcPr/>
                </a:tc>
                <a:tc>
                  <a:txBody>
                    <a:bodyPr/>
                    <a:lstStyle/>
                    <a:p>
                      <a:r>
                        <a:rPr lang="en-US" sz="1200" dirty="0">
                          <a:latin typeface="Montserrat" panose="00000500000000000000" pitchFamily="2" charset="0"/>
                        </a:rPr>
                        <a:t>IT field and technology</a:t>
                      </a:r>
                    </a:p>
                  </a:txBody>
                  <a:tcPr/>
                </a:tc>
                <a:extLst>
                  <a:ext uri="{0D108BD9-81ED-4DB2-BD59-A6C34878D82A}">
                    <a16:rowId xmlns:a16="http://schemas.microsoft.com/office/drawing/2014/main" val="279489997"/>
                  </a:ext>
                </a:extLst>
              </a:tr>
              <a:tr h="435922">
                <a:tc>
                  <a:txBody>
                    <a:bodyPr/>
                    <a:lstStyle/>
                    <a:p>
                      <a:r>
                        <a:rPr lang="en-US" sz="1600" dirty="0">
                          <a:solidFill>
                            <a:schemeClr val="accent1">
                              <a:lumMod val="75000"/>
                            </a:schemeClr>
                          </a:solidFill>
                          <a:latin typeface="Montserrat" panose="00000500000000000000" pitchFamily="2" charset="0"/>
                        </a:rPr>
                        <a:t>Technology</a:t>
                      </a:r>
                    </a:p>
                  </a:txBody>
                  <a:tcPr/>
                </a:tc>
                <a:tc>
                  <a:txBody>
                    <a:bodyPr/>
                    <a:lstStyle/>
                    <a:p>
                      <a:r>
                        <a:rPr lang="en-US" sz="1200" dirty="0">
                          <a:latin typeface="Montserrat" panose="00000500000000000000" pitchFamily="2" charset="0"/>
                        </a:rPr>
                        <a:t>Smartphone and computer expert user</a:t>
                      </a:r>
                    </a:p>
                  </a:txBody>
                  <a:tcPr/>
                </a:tc>
                <a:extLst>
                  <a:ext uri="{0D108BD9-81ED-4DB2-BD59-A6C34878D82A}">
                    <a16:rowId xmlns:a16="http://schemas.microsoft.com/office/drawing/2014/main" val="974812912"/>
                  </a:ext>
                </a:extLst>
              </a:tr>
              <a:tr h="500685">
                <a:tc>
                  <a:txBody>
                    <a:bodyPr/>
                    <a:lstStyle/>
                    <a:p>
                      <a:r>
                        <a:rPr lang="en-US" sz="1600" dirty="0">
                          <a:solidFill>
                            <a:schemeClr val="accent1">
                              <a:lumMod val="75000"/>
                            </a:schemeClr>
                          </a:solidFill>
                          <a:latin typeface="Montserrat" panose="00000500000000000000" pitchFamily="2" charset="0"/>
                        </a:rPr>
                        <a:t>Education</a:t>
                      </a:r>
                    </a:p>
                  </a:txBody>
                  <a:tcPr/>
                </a:tc>
                <a:tc>
                  <a:txBody>
                    <a:bodyPr/>
                    <a:lstStyle/>
                    <a:p>
                      <a:r>
                        <a:rPr lang="en-US" sz="1200" dirty="0">
                          <a:latin typeface="Montserrat" panose="00000500000000000000" pitchFamily="2" charset="0"/>
                        </a:rPr>
                        <a:t>Attending university (bachelor / master)</a:t>
                      </a:r>
                    </a:p>
                  </a:txBody>
                  <a:tcPr/>
                </a:tc>
                <a:extLst>
                  <a:ext uri="{0D108BD9-81ED-4DB2-BD59-A6C34878D82A}">
                    <a16:rowId xmlns:a16="http://schemas.microsoft.com/office/drawing/2014/main" val="1770400715"/>
                  </a:ext>
                </a:extLst>
              </a:tr>
              <a:tr h="426648">
                <a:tc>
                  <a:txBody>
                    <a:bodyPr/>
                    <a:lstStyle/>
                    <a:p>
                      <a:r>
                        <a:rPr lang="en-US" sz="1600" dirty="0">
                          <a:solidFill>
                            <a:schemeClr val="accent1">
                              <a:lumMod val="75000"/>
                            </a:schemeClr>
                          </a:solidFill>
                          <a:latin typeface="Montserrat" panose="00000500000000000000" pitchFamily="2" charset="0"/>
                        </a:rPr>
                        <a:t>Study hours</a:t>
                      </a:r>
                    </a:p>
                  </a:txBody>
                  <a:tcPr/>
                </a:tc>
                <a:tc>
                  <a:txBody>
                    <a:bodyPr/>
                    <a:lstStyle/>
                    <a:p>
                      <a:r>
                        <a:rPr lang="en-US" sz="1200" dirty="0">
                          <a:latin typeface="Montserrat" panose="00000500000000000000" pitchFamily="2" charset="0"/>
                        </a:rPr>
                        <a:t>5-8 per day</a:t>
                      </a:r>
                    </a:p>
                  </a:txBody>
                  <a:tcPr/>
                </a:tc>
                <a:extLst>
                  <a:ext uri="{0D108BD9-81ED-4DB2-BD59-A6C34878D82A}">
                    <a16:rowId xmlns:a16="http://schemas.microsoft.com/office/drawing/2014/main" val="2354064059"/>
                  </a:ext>
                </a:extLst>
              </a:tr>
            </a:tbl>
          </a:graphicData>
        </a:graphic>
      </p:graphicFrame>
      <p:pic>
        <p:nvPicPr>
          <p:cNvPr id="8" name="Immagine 7">
            <a:extLst>
              <a:ext uri="{FF2B5EF4-FFF2-40B4-BE49-F238E27FC236}">
                <a16:creationId xmlns:a16="http://schemas.microsoft.com/office/drawing/2014/main" id="{C351E079-6365-44A1-9C79-D0A4C66DE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440" y="2056686"/>
            <a:ext cx="238125" cy="238125"/>
          </a:xfrm>
          <a:prstGeom prst="rect">
            <a:avLst/>
          </a:prstGeom>
        </p:spPr>
      </p:pic>
      <p:pic>
        <p:nvPicPr>
          <p:cNvPr id="10" name="Immagine 9">
            <a:extLst>
              <a:ext uri="{FF2B5EF4-FFF2-40B4-BE49-F238E27FC236}">
                <a16:creationId xmlns:a16="http://schemas.microsoft.com/office/drawing/2014/main" id="{DC0B8908-4442-4FCC-A55B-5AA05ECB3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864" y="2073617"/>
            <a:ext cx="147896" cy="204261"/>
          </a:xfrm>
          <a:prstGeom prst="rect">
            <a:avLst/>
          </a:prstGeom>
        </p:spPr>
      </p:pic>
      <p:sp>
        <p:nvSpPr>
          <p:cNvPr id="11" name="CasellaDiTesto 10">
            <a:extLst>
              <a:ext uri="{FF2B5EF4-FFF2-40B4-BE49-F238E27FC236}">
                <a16:creationId xmlns:a16="http://schemas.microsoft.com/office/drawing/2014/main" id="{A4C238FB-30B6-45F6-BD66-20C2AECA3156}"/>
              </a:ext>
            </a:extLst>
          </p:cNvPr>
          <p:cNvSpPr txBox="1"/>
          <p:nvPr/>
        </p:nvSpPr>
        <p:spPr>
          <a:xfrm>
            <a:off x="118657" y="1208001"/>
            <a:ext cx="3305175" cy="369332"/>
          </a:xfrm>
          <a:prstGeom prst="rect">
            <a:avLst/>
          </a:prstGeom>
          <a:noFill/>
        </p:spPr>
        <p:txBody>
          <a:bodyPr wrap="square" rtlCol="0">
            <a:spAutoFit/>
          </a:bodyPr>
          <a:lstStyle/>
          <a:p>
            <a:r>
              <a:rPr lang="en-US" dirty="0">
                <a:solidFill>
                  <a:schemeClr val="accent1">
                    <a:lumMod val="75000"/>
                  </a:schemeClr>
                </a:solidFill>
                <a:latin typeface="Montserrat" panose="00000500000000000000" pitchFamily="2" charset="0"/>
              </a:rPr>
              <a:t>#1 </a:t>
            </a:r>
            <a:r>
              <a:rPr lang="en-US" u="sng" dirty="0">
                <a:latin typeface="Montserrat" panose="00000500000000000000" pitchFamily="2" charset="0"/>
              </a:rPr>
              <a:t>First enrolled student:</a:t>
            </a:r>
          </a:p>
        </p:txBody>
      </p:sp>
      <p:graphicFrame>
        <p:nvGraphicFramePr>
          <p:cNvPr id="12" name="Tabella 6">
            <a:extLst>
              <a:ext uri="{FF2B5EF4-FFF2-40B4-BE49-F238E27FC236}">
                <a16:creationId xmlns:a16="http://schemas.microsoft.com/office/drawing/2014/main" id="{083478EC-101C-4C04-A518-05BA7974BE17}"/>
              </a:ext>
            </a:extLst>
          </p:cNvPr>
          <p:cNvGraphicFramePr>
            <a:graphicFrameLocks noGrp="1"/>
          </p:cNvGraphicFramePr>
          <p:nvPr>
            <p:extLst>
              <p:ext uri="{D42A27DB-BD31-4B8C-83A1-F6EECF244321}">
                <p14:modId xmlns:p14="http://schemas.microsoft.com/office/powerpoint/2010/main" val="3102459093"/>
              </p:ext>
            </p:extLst>
          </p:nvPr>
        </p:nvGraphicFramePr>
        <p:xfrm>
          <a:off x="4113502" y="2340555"/>
          <a:ext cx="3919538" cy="3662511"/>
        </p:xfrm>
        <a:graphic>
          <a:graphicData uri="http://schemas.openxmlformats.org/drawingml/2006/table">
            <a:tbl>
              <a:tblPr bandRow="1">
                <a:tableStyleId>{7DF18680-E054-41AD-8BC1-D1AEF772440D}</a:tableStyleId>
              </a:tblPr>
              <a:tblGrid>
                <a:gridCol w="1427457">
                  <a:extLst>
                    <a:ext uri="{9D8B030D-6E8A-4147-A177-3AD203B41FA5}">
                      <a16:colId xmlns:a16="http://schemas.microsoft.com/office/drawing/2014/main" val="2904924640"/>
                    </a:ext>
                  </a:extLst>
                </a:gridCol>
                <a:gridCol w="2492081">
                  <a:extLst>
                    <a:ext uri="{9D8B030D-6E8A-4147-A177-3AD203B41FA5}">
                      <a16:colId xmlns:a16="http://schemas.microsoft.com/office/drawing/2014/main" val="2280615494"/>
                    </a:ext>
                  </a:extLst>
                </a:gridCol>
              </a:tblGrid>
              <a:tr h="328392">
                <a:tc>
                  <a:txBody>
                    <a:bodyPr/>
                    <a:lstStyle/>
                    <a:p>
                      <a:r>
                        <a:rPr lang="en-US" sz="1600" dirty="0">
                          <a:solidFill>
                            <a:schemeClr val="accent1">
                              <a:lumMod val="75000"/>
                            </a:schemeClr>
                          </a:solidFill>
                          <a:latin typeface="Montserrat" panose="00000500000000000000" pitchFamily="2" charset="0"/>
                        </a:rPr>
                        <a:t>Age </a:t>
                      </a:r>
                    </a:p>
                  </a:txBody>
                  <a:tcPr>
                    <a:lnB w="12700" cap="flat" cmpd="sng" algn="ctr">
                      <a:noFill/>
                      <a:prstDash val="solid"/>
                      <a:round/>
                      <a:headEnd type="none" w="med" len="med"/>
                      <a:tailEnd type="none" w="med" len="med"/>
                    </a:lnB>
                  </a:tcPr>
                </a:tc>
                <a:tc>
                  <a:txBody>
                    <a:bodyPr/>
                    <a:lstStyle/>
                    <a:p>
                      <a:r>
                        <a:rPr lang="en-US" sz="1200" dirty="0">
                          <a:latin typeface="Montserrat" panose="00000500000000000000" pitchFamily="2" charset="0"/>
                        </a:rPr>
                        <a:t>18 – 30 years old</a:t>
                      </a:r>
                    </a:p>
                  </a:txBody>
                  <a:tcPr/>
                </a:tc>
                <a:extLst>
                  <a:ext uri="{0D108BD9-81ED-4DB2-BD59-A6C34878D82A}">
                    <a16:rowId xmlns:a16="http://schemas.microsoft.com/office/drawing/2014/main" val="1207917054"/>
                  </a:ext>
                </a:extLst>
              </a:tr>
              <a:tr h="328392">
                <a:tc>
                  <a:txBody>
                    <a:bodyPr/>
                    <a:lstStyle/>
                    <a:p>
                      <a:r>
                        <a:rPr lang="en-US" sz="1600" dirty="0">
                          <a:solidFill>
                            <a:schemeClr val="accent1">
                              <a:lumMod val="75000"/>
                            </a:schemeClr>
                          </a:solidFill>
                          <a:latin typeface="Montserrat" panose="00000500000000000000" pitchFamily="2" charset="0"/>
                        </a:rPr>
                        <a:t>Gender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endParaRPr lang="en-US" sz="1200" dirty="0">
                        <a:latin typeface="Montserrat" panose="00000500000000000000" pitchFamily="2" charset="0"/>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579320089"/>
                  </a:ext>
                </a:extLst>
              </a:tr>
              <a:tr h="465222">
                <a:tc>
                  <a:txBody>
                    <a:bodyPr/>
                    <a:lstStyle/>
                    <a:p>
                      <a:r>
                        <a:rPr lang="en-US" sz="1600" dirty="0">
                          <a:solidFill>
                            <a:schemeClr val="accent1">
                              <a:lumMod val="75000"/>
                            </a:schemeClr>
                          </a:solidFill>
                          <a:latin typeface="Montserrat" panose="00000500000000000000" pitchFamily="2" charset="0"/>
                        </a:rPr>
                        <a:t>Location</a:t>
                      </a:r>
                    </a:p>
                  </a:txBody>
                  <a:tcPr>
                    <a:lnT w="12700" cap="flat" cmpd="sng" algn="ctr">
                      <a:noFill/>
                      <a:prstDash val="solid"/>
                      <a:round/>
                      <a:headEnd type="none" w="med" len="med"/>
                      <a:tailEnd type="none" w="med" len="med"/>
                    </a:lnT>
                  </a:tcPr>
                </a:tc>
                <a:tc>
                  <a:txBody>
                    <a:bodyPr/>
                    <a:lstStyle/>
                    <a:p>
                      <a:r>
                        <a:rPr lang="en-US" sz="1200" dirty="0">
                          <a:latin typeface="Montserrat" panose="00000500000000000000" pitchFamily="2" charset="0"/>
                        </a:rPr>
                        <a:t>Everywhere (mainly: Lazio region)</a:t>
                      </a:r>
                    </a:p>
                  </a:txBody>
                  <a:tcPr/>
                </a:tc>
                <a:extLst>
                  <a:ext uri="{0D108BD9-81ED-4DB2-BD59-A6C34878D82A}">
                    <a16:rowId xmlns:a16="http://schemas.microsoft.com/office/drawing/2014/main" val="344822342"/>
                  </a:ext>
                </a:extLst>
              </a:tr>
              <a:tr h="369240">
                <a:tc>
                  <a:txBody>
                    <a:bodyPr/>
                    <a:lstStyle/>
                    <a:p>
                      <a:r>
                        <a:rPr lang="en-US" sz="1600" dirty="0">
                          <a:solidFill>
                            <a:schemeClr val="accent1">
                              <a:lumMod val="75000"/>
                            </a:schemeClr>
                          </a:solidFill>
                          <a:latin typeface="Montserrat" panose="00000500000000000000" pitchFamily="2" charset="0"/>
                        </a:rPr>
                        <a:t>Profession</a:t>
                      </a:r>
                    </a:p>
                  </a:txBody>
                  <a:tcPr/>
                </a:tc>
                <a:tc>
                  <a:txBody>
                    <a:bodyPr/>
                    <a:lstStyle/>
                    <a:p>
                      <a:r>
                        <a:rPr lang="en-US" sz="1200" dirty="0">
                          <a:latin typeface="Montserrat" panose="00000500000000000000" pitchFamily="2" charset="0"/>
                        </a:rPr>
                        <a:t>Full time / Part time job</a:t>
                      </a:r>
                    </a:p>
                  </a:txBody>
                  <a:tcPr/>
                </a:tc>
                <a:extLst>
                  <a:ext uri="{0D108BD9-81ED-4DB2-BD59-A6C34878D82A}">
                    <a16:rowId xmlns:a16="http://schemas.microsoft.com/office/drawing/2014/main" val="1087270706"/>
                  </a:ext>
                </a:extLst>
              </a:tr>
              <a:tr h="328392">
                <a:tc>
                  <a:txBody>
                    <a:bodyPr/>
                    <a:lstStyle/>
                    <a:p>
                      <a:r>
                        <a:rPr lang="en-US" sz="1600" dirty="0">
                          <a:solidFill>
                            <a:schemeClr val="accent1">
                              <a:lumMod val="75000"/>
                            </a:schemeClr>
                          </a:solidFill>
                          <a:latin typeface="Montserrat" panose="00000500000000000000" pitchFamily="2" charset="0"/>
                        </a:rPr>
                        <a:t>Likes</a:t>
                      </a:r>
                    </a:p>
                  </a:txBody>
                  <a:tcPr/>
                </a:tc>
                <a:tc>
                  <a:txBody>
                    <a:bodyPr/>
                    <a:lstStyle/>
                    <a:p>
                      <a:r>
                        <a:rPr lang="en-US" sz="1200" dirty="0">
                          <a:latin typeface="Montserrat" panose="00000500000000000000" pitchFamily="2" charset="0"/>
                        </a:rPr>
                        <a:t>IT field and technology</a:t>
                      </a:r>
                    </a:p>
                  </a:txBody>
                  <a:tcPr/>
                </a:tc>
                <a:extLst>
                  <a:ext uri="{0D108BD9-81ED-4DB2-BD59-A6C34878D82A}">
                    <a16:rowId xmlns:a16="http://schemas.microsoft.com/office/drawing/2014/main" val="279489997"/>
                  </a:ext>
                </a:extLst>
              </a:tr>
              <a:tr h="435922">
                <a:tc>
                  <a:txBody>
                    <a:bodyPr/>
                    <a:lstStyle/>
                    <a:p>
                      <a:r>
                        <a:rPr lang="en-US" sz="1600" dirty="0">
                          <a:solidFill>
                            <a:schemeClr val="accent1">
                              <a:lumMod val="75000"/>
                            </a:schemeClr>
                          </a:solidFill>
                          <a:latin typeface="Montserrat" panose="00000500000000000000" pitchFamily="2" charset="0"/>
                        </a:rPr>
                        <a:t>Technology</a:t>
                      </a:r>
                    </a:p>
                  </a:txBody>
                  <a:tcPr/>
                </a:tc>
                <a:tc>
                  <a:txBody>
                    <a:bodyPr/>
                    <a:lstStyle/>
                    <a:p>
                      <a:r>
                        <a:rPr lang="en-US" sz="1200" dirty="0">
                          <a:latin typeface="Montserrat" panose="00000500000000000000" pitchFamily="2" charset="0"/>
                        </a:rPr>
                        <a:t>Smartphone and computer expert user</a:t>
                      </a:r>
                    </a:p>
                  </a:txBody>
                  <a:tcPr/>
                </a:tc>
                <a:extLst>
                  <a:ext uri="{0D108BD9-81ED-4DB2-BD59-A6C34878D82A}">
                    <a16:rowId xmlns:a16="http://schemas.microsoft.com/office/drawing/2014/main" val="974812912"/>
                  </a:ext>
                </a:extLst>
              </a:tr>
              <a:tr h="511713">
                <a:tc>
                  <a:txBody>
                    <a:bodyPr/>
                    <a:lstStyle/>
                    <a:p>
                      <a:r>
                        <a:rPr lang="en-US" sz="1600" dirty="0">
                          <a:solidFill>
                            <a:schemeClr val="accent1">
                              <a:lumMod val="75000"/>
                            </a:schemeClr>
                          </a:solidFill>
                          <a:latin typeface="Montserrat" panose="00000500000000000000" pitchFamily="2" charset="0"/>
                        </a:rPr>
                        <a:t>Education</a:t>
                      </a:r>
                    </a:p>
                  </a:txBody>
                  <a:tcPr/>
                </a:tc>
                <a:tc>
                  <a:txBody>
                    <a:bodyPr/>
                    <a:lstStyle/>
                    <a:p>
                      <a:r>
                        <a:rPr lang="en-US" sz="1200" dirty="0">
                          <a:latin typeface="Montserrat" panose="00000500000000000000" pitchFamily="2" charset="0"/>
                        </a:rPr>
                        <a:t>Attending university (bachelor / master)</a:t>
                      </a:r>
                    </a:p>
                  </a:txBody>
                  <a:tcPr/>
                </a:tc>
                <a:extLst>
                  <a:ext uri="{0D108BD9-81ED-4DB2-BD59-A6C34878D82A}">
                    <a16:rowId xmlns:a16="http://schemas.microsoft.com/office/drawing/2014/main" val="1770400715"/>
                  </a:ext>
                </a:extLst>
              </a:tr>
              <a:tr h="426648">
                <a:tc>
                  <a:txBody>
                    <a:bodyPr/>
                    <a:lstStyle/>
                    <a:p>
                      <a:r>
                        <a:rPr lang="en-US" sz="1600" dirty="0">
                          <a:solidFill>
                            <a:schemeClr val="accent1">
                              <a:lumMod val="75000"/>
                            </a:schemeClr>
                          </a:solidFill>
                          <a:latin typeface="Montserrat" panose="00000500000000000000" pitchFamily="2" charset="0"/>
                        </a:rPr>
                        <a:t>Study hours</a:t>
                      </a:r>
                    </a:p>
                  </a:txBody>
                  <a:tcPr/>
                </a:tc>
                <a:tc>
                  <a:txBody>
                    <a:bodyPr/>
                    <a:lstStyle/>
                    <a:p>
                      <a:r>
                        <a:rPr lang="en-US" sz="1200" dirty="0">
                          <a:latin typeface="Montserrat" panose="00000500000000000000" pitchFamily="2" charset="0"/>
                        </a:rPr>
                        <a:t>3-6 per day</a:t>
                      </a:r>
                    </a:p>
                  </a:txBody>
                  <a:tcPr/>
                </a:tc>
                <a:extLst>
                  <a:ext uri="{0D108BD9-81ED-4DB2-BD59-A6C34878D82A}">
                    <a16:rowId xmlns:a16="http://schemas.microsoft.com/office/drawing/2014/main" val="2354064059"/>
                  </a:ext>
                </a:extLst>
              </a:tr>
              <a:tr h="426648">
                <a:tc>
                  <a:txBody>
                    <a:bodyPr/>
                    <a:lstStyle/>
                    <a:p>
                      <a:r>
                        <a:rPr lang="en-US" sz="1600" dirty="0">
                          <a:solidFill>
                            <a:schemeClr val="accent1">
                              <a:lumMod val="75000"/>
                            </a:schemeClr>
                          </a:solidFill>
                          <a:latin typeface="Montserrat" panose="00000500000000000000" pitchFamily="2" charset="0"/>
                        </a:rPr>
                        <a:t>Work hours</a:t>
                      </a:r>
                    </a:p>
                  </a:txBody>
                  <a:tcPr/>
                </a:tc>
                <a:tc>
                  <a:txBody>
                    <a:bodyPr/>
                    <a:lstStyle/>
                    <a:p>
                      <a:r>
                        <a:rPr lang="en-US" sz="1200" dirty="0">
                          <a:latin typeface="Montserrat" panose="00000500000000000000" pitchFamily="2" charset="0"/>
                        </a:rPr>
                        <a:t>4-8 per day</a:t>
                      </a:r>
                    </a:p>
                  </a:txBody>
                  <a:tcPr/>
                </a:tc>
                <a:extLst>
                  <a:ext uri="{0D108BD9-81ED-4DB2-BD59-A6C34878D82A}">
                    <a16:rowId xmlns:a16="http://schemas.microsoft.com/office/drawing/2014/main" val="650786618"/>
                  </a:ext>
                </a:extLst>
              </a:tr>
            </a:tbl>
          </a:graphicData>
        </a:graphic>
      </p:graphicFrame>
      <p:pic>
        <p:nvPicPr>
          <p:cNvPr id="13" name="Immagine 12">
            <a:extLst>
              <a:ext uri="{FF2B5EF4-FFF2-40B4-BE49-F238E27FC236}">
                <a16:creationId xmlns:a16="http://schemas.microsoft.com/office/drawing/2014/main" id="{32BDE9DD-7061-4A7E-8E0A-358780CA5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513" y="2737072"/>
            <a:ext cx="238125" cy="238125"/>
          </a:xfrm>
          <a:prstGeom prst="rect">
            <a:avLst/>
          </a:prstGeom>
        </p:spPr>
      </p:pic>
      <p:pic>
        <p:nvPicPr>
          <p:cNvPr id="14" name="Immagine 13">
            <a:extLst>
              <a:ext uri="{FF2B5EF4-FFF2-40B4-BE49-F238E27FC236}">
                <a16:creationId xmlns:a16="http://schemas.microsoft.com/office/drawing/2014/main" id="{7D438595-7B4F-4A72-8E9B-0FBF14005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611" y="2763428"/>
            <a:ext cx="147896" cy="204261"/>
          </a:xfrm>
          <a:prstGeom prst="rect">
            <a:avLst/>
          </a:prstGeom>
        </p:spPr>
      </p:pic>
      <p:graphicFrame>
        <p:nvGraphicFramePr>
          <p:cNvPr id="15" name="Tabella 6">
            <a:extLst>
              <a:ext uri="{FF2B5EF4-FFF2-40B4-BE49-F238E27FC236}">
                <a16:creationId xmlns:a16="http://schemas.microsoft.com/office/drawing/2014/main" id="{D43CEE1A-94C9-4783-9351-4372163F494E}"/>
              </a:ext>
            </a:extLst>
          </p:cNvPr>
          <p:cNvGraphicFramePr>
            <a:graphicFrameLocks noGrp="1"/>
          </p:cNvGraphicFramePr>
          <p:nvPr>
            <p:extLst>
              <p:ext uri="{D42A27DB-BD31-4B8C-83A1-F6EECF244321}">
                <p14:modId xmlns:p14="http://schemas.microsoft.com/office/powerpoint/2010/main" val="3404339624"/>
              </p:ext>
            </p:extLst>
          </p:nvPr>
        </p:nvGraphicFramePr>
        <p:xfrm>
          <a:off x="8155529" y="1657278"/>
          <a:ext cx="3919538" cy="2840723"/>
        </p:xfrm>
        <a:graphic>
          <a:graphicData uri="http://schemas.openxmlformats.org/drawingml/2006/table">
            <a:tbl>
              <a:tblPr bandRow="1">
                <a:tableStyleId>{7DF18680-E054-41AD-8BC1-D1AEF772440D}</a:tableStyleId>
              </a:tblPr>
              <a:tblGrid>
                <a:gridCol w="1427457">
                  <a:extLst>
                    <a:ext uri="{9D8B030D-6E8A-4147-A177-3AD203B41FA5}">
                      <a16:colId xmlns:a16="http://schemas.microsoft.com/office/drawing/2014/main" val="2904924640"/>
                    </a:ext>
                  </a:extLst>
                </a:gridCol>
                <a:gridCol w="2492081">
                  <a:extLst>
                    <a:ext uri="{9D8B030D-6E8A-4147-A177-3AD203B41FA5}">
                      <a16:colId xmlns:a16="http://schemas.microsoft.com/office/drawing/2014/main" val="2280615494"/>
                    </a:ext>
                  </a:extLst>
                </a:gridCol>
              </a:tblGrid>
              <a:tr h="328392">
                <a:tc>
                  <a:txBody>
                    <a:bodyPr/>
                    <a:lstStyle/>
                    <a:p>
                      <a:r>
                        <a:rPr lang="en-US" sz="1600" dirty="0">
                          <a:solidFill>
                            <a:schemeClr val="accent1">
                              <a:lumMod val="75000"/>
                            </a:schemeClr>
                          </a:solidFill>
                          <a:latin typeface="Montserrat" panose="00000500000000000000" pitchFamily="2" charset="0"/>
                        </a:rPr>
                        <a:t>Age </a:t>
                      </a:r>
                    </a:p>
                  </a:txBody>
                  <a:tcPr>
                    <a:lnB w="12700" cap="flat" cmpd="sng" algn="ctr">
                      <a:noFill/>
                      <a:prstDash val="solid"/>
                      <a:round/>
                      <a:headEnd type="none" w="med" len="med"/>
                      <a:tailEnd type="none" w="med" len="med"/>
                    </a:lnB>
                  </a:tcPr>
                </a:tc>
                <a:tc>
                  <a:txBody>
                    <a:bodyPr/>
                    <a:lstStyle/>
                    <a:p>
                      <a:r>
                        <a:rPr lang="en-US" sz="1200" dirty="0">
                          <a:latin typeface="Montserrat" panose="00000500000000000000" pitchFamily="2" charset="0"/>
                        </a:rPr>
                        <a:t>21 – 30 years old</a:t>
                      </a:r>
                    </a:p>
                  </a:txBody>
                  <a:tcPr/>
                </a:tc>
                <a:extLst>
                  <a:ext uri="{0D108BD9-81ED-4DB2-BD59-A6C34878D82A}">
                    <a16:rowId xmlns:a16="http://schemas.microsoft.com/office/drawing/2014/main" val="1207917054"/>
                  </a:ext>
                </a:extLst>
              </a:tr>
              <a:tr h="328392">
                <a:tc>
                  <a:txBody>
                    <a:bodyPr/>
                    <a:lstStyle/>
                    <a:p>
                      <a:r>
                        <a:rPr lang="en-US" sz="1600" dirty="0">
                          <a:solidFill>
                            <a:schemeClr val="accent1">
                              <a:lumMod val="75000"/>
                            </a:schemeClr>
                          </a:solidFill>
                          <a:latin typeface="Montserrat" panose="00000500000000000000" pitchFamily="2" charset="0"/>
                        </a:rPr>
                        <a:t>Gender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endParaRPr lang="en-US" sz="1200" dirty="0">
                        <a:latin typeface="Montserrat" panose="00000500000000000000" pitchFamily="2" charset="0"/>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579320089"/>
                  </a:ext>
                </a:extLst>
              </a:tr>
              <a:tr h="465222">
                <a:tc>
                  <a:txBody>
                    <a:bodyPr/>
                    <a:lstStyle/>
                    <a:p>
                      <a:r>
                        <a:rPr lang="en-US" sz="1600" dirty="0">
                          <a:solidFill>
                            <a:schemeClr val="accent1">
                              <a:lumMod val="75000"/>
                            </a:schemeClr>
                          </a:solidFill>
                          <a:latin typeface="Montserrat" panose="00000500000000000000" pitchFamily="2" charset="0"/>
                        </a:rPr>
                        <a:t>Location</a:t>
                      </a:r>
                    </a:p>
                  </a:txBody>
                  <a:tcPr>
                    <a:lnT w="12700" cap="flat" cmpd="sng" algn="ctr">
                      <a:noFill/>
                      <a:prstDash val="solid"/>
                      <a:round/>
                      <a:headEnd type="none" w="med" len="med"/>
                      <a:tailEnd type="none" w="med" len="med"/>
                    </a:lnT>
                  </a:tcPr>
                </a:tc>
                <a:tc>
                  <a:txBody>
                    <a:bodyPr/>
                    <a:lstStyle/>
                    <a:p>
                      <a:r>
                        <a:rPr lang="en-US" sz="1200" dirty="0">
                          <a:latin typeface="Montserrat" panose="00000500000000000000" pitchFamily="2" charset="0"/>
                        </a:rPr>
                        <a:t>Everywhere (mainly: Lazio region)</a:t>
                      </a:r>
                    </a:p>
                  </a:txBody>
                  <a:tcPr/>
                </a:tc>
                <a:extLst>
                  <a:ext uri="{0D108BD9-81ED-4DB2-BD59-A6C34878D82A}">
                    <a16:rowId xmlns:a16="http://schemas.microsoft.com/office/drawing/2014/main" val="344822342"/>
                  </a:ext>
                </a:extLst>
              </a:tr>
              <a:tr h="328392">
                <a:tc>
                  <a:txBody>
                    <a:bodyPr/>
                    <a:lstStyle/>
                    <a:p>
                      <a:r>
                        <a:rPr lang="en-US" sz="1600" dirty="0">
                          <a:solidFill>
                            <a:schemeClr val="accent1">
                              <a:lumMod val="75000"/>
                            </a:schemeClr>
                          </a:solidFill>
                          <a:latin typeface="Montserrat" panose="00000500000000000000" pitchFamily="2" charset="0"/>
                        </a:rPr>
                        <a:t>Likes</a:t>
                      </a:r>
                    </a:p>
                  </a:txBody>
                  <a:tcPr/>
                </a:tc>
                <a:tc>
                  <a:txBody>
                    <a:bodyPr/>
                    <a:lstStyle/>
                    <a:p>
                      <a:r>
                        <a:rPr lang="en-US" sz="1200" dirty="0">
                          <a:latin typeface="Montserrat" panose="00000500000000000000" pitchFamily="2" charset="0"/>
                        </a:rPr>
                        <a:t>IT field and technology</a:t>
                      </a:r>
                    </a:p>
                  </a:txBody>
                  <a:tcPr/>
                </a:tc>
                <a:extLst>
                  <a:ext uri="{0D108BD9-81ED-4DB2-BD59-A6C34878D82A}">
                    <a16:rowId xmlns:a16="http://schemas.microsoft.com/office/drawing/2014/main" val="279489997"/>
                  </a:ext>
                </a:extLst>
              </a:tr>
              <a:tr h="435922">
                <a:tc>
                  <a:txBody>
                    <a:bodyPr/>
                    <a:lstStyle/>
                    <a:p>
                      <a:r>
                        <a:rPr lang="en-US" sz="1600" dirty="0">
                          <a:solidFill>
                            <a:schemeClr val="accent1">
                              <a:lumMod val="75000"/>
                            </a:schemeClr>
                          </a:solidFill>
                          <a:latin typeface="Montserrat" panose="00000500000000000000" pitchFamily="2" charset="0"/>
                        </a:rPr>
                        <a:t>Technology</a:t>
                      </a:r>
                    </a:p>
                  </a:txBody>
                  <a:tcPr/>
                </a:tc>
                <a:tc>
                  <a:txBody>
                    <a:bodyPr/>
                    <a:lstStyle/>
                    <a:p>
                      <a:r>
                        <a:rPr lang="en-US" sz="1200" dirty="0">
                          <a:latin typeface="Montserrat" panose="00000500000000000000" pitchFamily="2" charset="0"/>
                        </a:rPr>
                        <a:t>Smartphone and computer expert user</a:t>
                      </a:r>
                    </a:p>
                  </a:txBody>
                  <a:tcPr/>
                </a:tc>
                <a:extLst>
                  <a:ext uri="{0D108BD9-81ED-4DB2-BD59-A6C34878D82A}">
                    <a16:rowId xmlns:a16="http://schemas.microsoft.com/office/drawing/2014/main" val="974812912"/>
                  </a:ext>
                </a:extLst>
              </a:tr>
              <a:tr h="485813">
                <a:tc>
                  <a:txBody>
                    <a:bodyPr/>
                    <a:lstStyle/>
                    <a:p>
                      <a:r>
                        <a:rPr lang="en-US" sz="1600" dirty="0">
                          <a:solidFill>
                            <a:schemeClr val="accent1">
                              <a:lumMod val="75000"/>
                            </a:schemeClr>
                          </a:solidFill>
                          <a:latin typeface="Montserrat" panose="00000500000000000000" pitchFamily="2" charset="0"/>
                        </a:rPr>
                        <a:t>Education</a:t>
                      </a:r>
                    </a:p>
                  </a:txBody>
                  <a:tcPr/>
                </a:tc>
                <a:tc>
                  <a:txBody>
                    <a:bodyPr/>
                    <a:lstStyle/>
                    <a:p>
                      <a:r>
                        <a:rPr lang="en-US" sz="1200" dirty="0">
                          <a:latin typeface="Montserrat" panose="00000500000000000000" pitchFamily="2" charset="0"/>
                        </a:rPr>
                        <a:t>Graduating on bachelor / master degree</a:t>
                      </a:r>
                    </a:p>
                  </a:txBody>
                  <a:tcPr/>
                </a:tc>
                <a:extLst>
                  <a:ext uri="{0D108BD9-81ED-4DB2-BD59-A6C34878D82A}">
                    <a16:rowId xmlns:a16="http://schemas.microsoft.com/office/drawing/2014/main" val="1770400715"/>
                  </a:ext>
                </a:extLst>
              </a:tr>
              <a:tr h="426648">
                <a:tc>
                  <a:txBody>
                    <a:bodyPr/>
                    <a:lstStyle/>
                    <a:p>
                      <a:r>
                        <a:rPr lang="en-US" sz="1600" dirty="0">
                          <a:solidFill>
                            <a:schemeClr val="accent1">
                              <a:lumMod val="75000"/>
                            </a:schemeClr>
                          </a:solidFill>
                          <a:latin typeface="Montserrat" panose="00000500000000000000" pitchFamily="2" charset="0"/>
                        </a:rPr>
                        <a:t>Study hours</a:t>
                      </a:r>
                    </a:p>
                  </a:txBody>
                  <a:tcPr/>
                </a:tc>
                <a:tc>
                  <a:txBody>
                    <a:bodyPr/>
                    <a:lstStyle/>
                    <a:p>
                      <a:r>
                        <a:rPr lang="en-US" sz="1200" dirty="0">
                          <a:latin typeface="Montserrat" panose="00000500000000000000" pitchFamily="2" charset="0"/>
                        </a:rPr>
                        <a:t>5-8 per day</a:t>
                      </a:r>
                    </a:p>
                  </a:txBody>
                  <a:tcPr/>
                </a:tc>
                <a:extLst>
                  <a:ext uri="{0D108BD9-81ED-4DB2-BD59-A6C34878D82A}">
                    <a16:rowId xmlns:a16="http://schemas.microsoft.com/office/drawing/2014/main" val="2354064059"/>
                  </a:ext>
                </a:extLst>
              </a:tr>
            </a:tbl>
          </a:graphicData>
        </a:graphic>
      </p:graphicFrame>
      <p:pic>
        <p:nvPicPr>
          <p:cNvPr id="16" name="Immagine 15">
            <a:extLst>
              <a:ext uri="{FF2B5EF4-FFF2-40B4-BE49-F238E27FC236}">
                <a16:creationId xmlns:a16="http://schemas.microsoft.com/office/drawing/2014/main" id="{D53397EA-0BFD-4E07-AA07-7942E1A9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3944" y="2038572"/>
            <a:ext cx="261938" cy="261938"/>
          </a:xfrm>
          <a:prstGeom prst="rect">
            <a:avLst/>
          </a:prstGeom>
        </p:spPr>
      </p:pic>
      <p:pic>
        <p:nvPicPr>
          <p:cNvPr id="17" name="Immagine 16">
            <a:extLst>
              <a:ext uri="{FF2B5EF4-FFF2-40B4-BE49-F238E27FC236}">
                <a16:creationId xmlns:a16="http://schemas.microsoft.com/office/drawing/2014/main" id="{1DFDD71E-392F-45CF-AE41-BB93443C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8709" y="2073617"/>
            <a:ext cx="147896" cy="204261"/>
          </a:xfrm>
          <a:prstGeom prst="rect">
            <a:avLst/>
          </a:prstGeom>
        </p:spPr>
      </p:pic>
      <p:sp>
        <p:nvSpPr>
          <p:cNvPr id="18" name="CasellaDiTesto 17">
            <a:extLst>
              <a:ext uri="{FF2B5EF4-FFF2-40B4-BE49-F238E27FC236}">
                <a16:creationId xmlns:a16="http://schemas.microsoft.com/office/drawing/2014/main" id="{3B3BC491-810E-4438-BC55-4ED34394648E}"/>
              </a:ext>
            </a:extLst>
          </p:cNvPr>
          <p:cNvSpPr txBox="1"/>
          <p:nvPr/>
        </p:nvSpPr>
        <p:spPr>
          <a:xfrm>
            <a:off x="8144959" y="1211496"/>
            <a:ext cx="3695700" cy="369332"/>
          </a:xfrm>
          <a:prstGeom prst="rect">
            <a:avLst/>
          </a:prstGeom>
          <a:noFill/>
        </p:spPr>
        <p:txBody>
          <a:bodyPr wrap="square" rtlCol="0">
            <a:spAutoFit/>
          </a:bodyPr>
          <a:lstStyle/>
          <a:p>
            <a:r>
              <a:rPr lang="en-US" dirty="0">
                <a:solidFill>
                  <a:schemeClr val="accent1">
                    <a:lumMod val="75000"/>
                  </a:schemeClr>
                </a:solidFill>
                <a:latin typeface="Montserrat" panose="00000500000000000000" pitchFamily="2" charset="0"/>
              </a:rPr>
              <a:t>#3</a:t>
            </a:r>
            <a:r>
              <a:rPr lang="en-US" dirty="0">
                <a:latin typeface="Montserrat" panose="00000500000000000000" pitchFamily="2" charset="0"/>
              </a:rPr>
              <a:t> </a:t>
            </a:r>
            <a:r>
              <a:rPr lang="en-US" u="sng" dirty="0">
                <a:latin typeface="Montserrat" panose="00000500000000000000" pitchFamily="2" charset="0"/>
              </a:rPr>
              <a:t>Graduating student:</a:t>
            </a:r>
          </a:p>
        </p:txBody>
      </p:sp>
      <p:sp>
        <p:nvSpPr>
          <p:cNvPr id="19" name="CasellaDiTesto 18">
            <a:extLst>
              <a:ext uri="{FF2B5EF4-FFF2-40B4-BE49-F238E27FC236}">
                <a16:creationId xmlns:a16="http://schemas.microsoft.com/office/drawing/2014/main" id="{95C51B13-AD94-428F-87F6-67F1FC7710F3}"/>
              </a:ext>
            </a:extLst>
          </p:cNvPr>
          <p:cNvSpPr txBox="1"/>
          <p:nvPr/>
        </p:nvSpPr>
        <p:spPr>
          <a:xfrm>
            <a:off x="4113502" y="1903205"/>
            <a:ext cx="3735881" cy="369332"/>
          </a:xfrm>
          <a:prstGeom prst="rect">
            <a:avLst/>
          </a:prstGeom>
          <a:noFill/>
        </p:spPr>
        <p:txBody>
          <a:bodyPr wrap="square" rtlCol="0">
            <a:spAutoFit/>
          </a:bodyPr>
          <a:lstStyle/>
          <a:p>
            <a:r>
              <a:rPr lang="en-US" u="sng" dirty="0">
                <a:solidFill>
                  <a:schemeClr val="accent1">
                    <a:lumMod val="75000"/>
                  </a:schemeClr>
                </a:solidFill>
                <a:latin typeface="Montserrat" panose="00000500000000000000" pitchFamily="2" charset="0"/>
              </a:rPr>
              <a:t>#2 </a:t>
            </a:r>
            <a:r>
              <a:rPr lang="en-US" u="sng" dirty="0">
                <a:latin typeface="Montserrat" panose="00000500000000000000" pitchFamily="2" charset="0"/>
              </a:rPr>
              <a:t>Part-time student:</a:t>
            </a:r>
          </a:p>
        </p:txBody>
      </p:sp>
      <p:pic>
        <p:nvPicPr>
          <p:cNvPr id="21" name="Immagine 20">
            <a:extLst>
              <a:ext uri="{FF2B5EF4-FFF2-40B4-BE49-F238E27FC236}">
                <a16:creationId xmlns:a16="http://schemas.microsoft.com/office/drawing/2014/main" id="{DE50117D-78F1-456E-A8DD-FAC8B5644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9730" y="199556"/>
            <a:ext cx="972138" cy="972138"/>
          </a:xfrm>
          <a:prstGeom prst="rect">
            <a:avLst/>
          </a:prstGeom>
        </p:spPr>
      </p:pic>
      <p:grpSp>
        <p:nvGrpSpPr>
          <p:cNvPr id="24" name="Gruppo 23">
            <a:extLst>
              <a:ext uri="{FF2B5EF4-FFF2-40B4-BE49-F238E27FC236}">
                <a16:creationId xmlns:a16="http://schemas.microsoft.com/office/drawing/2014/main" id="{2BF567F5-17CF-4A46-8DEF-27762E4C7B84}"/>
              </a:ext>
            </a:extLst>
          </p:cNvPr>
          <p:cNvGrpSpPr/>
          <p:nvPr/>
        </p:nvGrpSpPr>
        <p:grpSpPr>
          <a:xfrm>
            <a:off x="-52960" y="6047754"/>
            <a:ext cx="12192000" cy="818970"/>
            <a:chOff x="0" y="6047754"/>
            <a:chExt cx="12192000" cy="818970"/>
          </a:xfrm>
        </p:grpSpPr>
        <p:sp>
          <p:nvSpPr>
            <p:cNvPr id="25" name="Segnaposto contenuto 2">
              <a:extLst>
                <a:ext uri="{FF2B5EF4-FFF2-40B4-BE49-F238E27FC236}">
                  <a16:creationId xmlns:a16="http://schemas.microsoft.com/office/drawing/2014/main" id="{C1A860A9-376D-400E-ABDC-1DCB54E2CA07}"/>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26" name="Rettangolo con angoli arrotondati 25">
              <a:extLst>
                <a:ext uri="{FF2B5EF4-FFF2-40B4-BE49-F238E27FC236}">
                  <a16:creationId xmlns:a16="http://schemas.microsoft.com/office/drawing/2014/main" id="{32BAA7D2-D2C7-472E-819C-2760F52C9879}"/>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69784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16783FE0-5460-4DCD-A784-ED5AE5B4CC0C}"/>
              </a:ext>
            </a:extLst>
          </p:cNvPr>
          <p:cNvSpPr>
            <a:spLocks noGrp="1"/>
          </p:cNvSpPr>
          <p:nvPr>
            <p:ph type="title"/>
          </p:nvPr>
        </p:nvSpPr>
        <p:spPr>
          <a:xfrm>
            <a:off x="333144" y="100542"/>
            <a:ext cx="3467099" cy="1175808"/>
          </a:xfrm>
        </p:spPr>
        <p:txBody>
          <a:bodyPr>
            <a:normAutofit/>
          </a:bodyPr>
          <a:lstStyle/>
          <a:p>
            <a:r>
              <a:rPr lang="en-US" b="1" i="1" dirty="0">
                <a:solidFill>
                  <a:schemeClr val="accent1">
                    <a:lumMod val="75000"/>
                  </a:schemeClr>
                </a:solidFill>
                <a:latin typeface="Montserrat Light" panose="00000400000000000000" pitchFamily="2" charset="0"/>
              </a:rPr>
              <a:t>Persona #1</a:t>
            </a:r>
          </a:p>
        </p:txBody>
      </p:sp>
      <p:sp>
        <p:nvSpPr>
          <p:cNvPr id="15" name="Content Placeholder 14">
            <a:extLst>
              <a:ext uri="{FF2B5EF4-FFF2-40B4-BE49-F238E27FC236}">
                <a16:creationId xmlns:a16="http://schemas.microsoft.com/office/drawing/2014/main" id="{A89A422B-DE2A-4148-B885-DAE899148AA6}"/>
              </a:ext>
            </a:extLst>
          </p:cNvPr>
          <p:cNvSpPr>
            <a:spLocks noGrp="1"/>
          </p:cNvSpPr>
          <p:nvPr>
            <p:ph idx="1"/>
          </p:nvPr>
        </p:nvSpPr>
        <p:spPr>
          <a:xfrm>
            <a:off x="197678" y="1619250"/>
            <a:ext cx="4086224" cy="4500033"/>
          </a:xfrm>
        </p:spPr>
        <p:txBody>
          <a:bodyPr>
            <a:normAutofit/>
          </a:bodyPr>
          <a:lstStyle/>
          <a:p>
            <a:pPr marL="0" indent="0">
              <a:lnSpc>
                <a:spcPct val="150000"/>
              </a:lnSpc>
              <a:buNone/>
            </a:pPr>
            <a:r>
              <a:rPr lang="en-US" sz="1600" b="0" i="0" u="none" strike="noStrike" dirty="0">
                <a:solidFill>
                  <a:srgbClr val="000000"/>
                </a:solidFill>
                <a:effectLst/>
                <a:latin typeface="Montserrat" panose="00000500000000000000" pitchFamily="2" charset="0"/>
              </a:rPr>
              <a:t>Aurora is an only child; she loves her family. Her father passed her the curiosity for computer science and her mother the curiosity for the human psyche. She likes fitness, traveling and sharing feelings and unique moments with friends. After a long day of activities, she likes to relax and hang out with friends.</a:t>
            </a:r>
            <a:endParaRPr lang="en-US" sz="1800" dirty="0">
              <a:latin typeface="Montserrat" panose="00000500000000000000" pitchFamily="2" charset="0"/>
            </a:endParaRPr>
          </a:p>
        </p:txBody>
      </p:sp>
      <p:pic>
        <p:nvPicPr>
          <p:cNvPr id="11" name="Segnaposto contenuto 10" descr="Immagine che contiene persona, parete, interni&#10;&#10;Descrizione generata automaticamente">
            <a:extLst>
              <a:ext uri="{FF2B5EF4-FFF2-40B4-BE49-F238E27FC236}">
                <a16:creationId xmlns:a16="http://schemas.microsoft.com/office/drawing/2014/main" id="{18DF519A-0597-4C91-AFF9-08141208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803" y="213938"/>
            <a:ext cx="2767490" cy="3925519"/>
          </a:xfrm>
          <a:prstGeom prst="rect">
            <a:avLst/>
          </a:prstGeom>
        </p:spPr>
      </p:pic>
      <p:sp>
        <p:nvSpPr>
          <p:cNvPr id="27" name="CasellaDiTesto 26">
            <a:extLst>
              <a:ext uri="{FF2B5EF4-FFF2-40B4-BE49-F238E27FC236}">
                <a16:creationId xmlns:a16="http://schemas.microsoft.com/office/drawing/2014/main" id="{1482AB8C-40DD-4A5F-8DB5-5483485F826A}"/>
              </a:ext>
            </a:extLst>
          </p:cNvPr>
          <p:cNvSpPr txBox="1"/>
          <p:nvPr/>
        </p:nvSpPr>
        <p:spPr>
          <a:xfrm>
            <a:off x="7805983" y="1552575"/>
            <a:ext cx="4179165" cy="4257063"/>
          </a:xfrm>
          <a:prstGeom prst="rect">
            <a:avLst/>
          </a:prstGeom>
          <a:noFill/>
        </p:spPr>
        <p:txBody>
          <a:bodyPr wrap="square">
            <a:spAutoFit/>
          </a:bodyPr>
          <a:lstStyle/>
          <a:p>
            <a:pPr>
              <a:lnSpc>
                <a:spcPct val="150000"/>
              </a:lnSpc>
            </a:pPr>
            <a:r>
              <a:rPr lang="en-US" sz="1400" b="0" i="0" u="none" strike="noStrike" dirty="0">
                <a:solidFill>
                  <a:srgbClr val="000000"/>
                </a:solidFill>
                <a:effectLst/>
                <a:latin typeface="Montserrat" panose="00000500000000000000" pitchFamily="2" charset="0"/>
              </a:rPr>
              <a:t>It’s Sunday, tomorrow lectures are going to start. Aurora, after high school graduation, has spent her summer’s break in the USA. She has visited New York; she has found new friends and she would like to come back there one day. Since she returned too late, she didn’t have the time to gather information and so she is without a good strategy to do that. Luckily, she has many friends that are with her in this course, and she is leaning on them in order to follow an interesting course but she wanted to gather information in first person.</a:t>
            </a:r>
            <a:endParaRPr lang="en-US" sz="1400" dirty="0">
              <a:latin typeface="Montserrat" panose="00000500000000000000" pitchFamily="2" charset="0"/>
            </a:endParaRPr>
          </a:p>
        </p:txBody>
      </p:sp>
      <p:cxnSp>
        <p:nvCxnSpPr>
          <p:cNvPr id="30" name="Connettore diritto 29">
            <a:extLst>
              <a:ext uri="{FF2B5EF4-FFF2-40B4-BE49-F238E27FC236}">
                <a16:creationId xmlns:a16="http://schemas.microsoft.com/office/drawing/2014/main" id="{8DB50D75-AA52-4DE6-9D2A-5C6379531B38}"/>
              </a:ext>
            </a:extLst>
          </p:cNvPr>
          <p:cNvCxnSpPr/>
          <p:nvPr/>
        </p:nvCxnSpPr>
        <p:spPr>
          <a:xfrm>
            <a:off x="8000090" y="1371600"/>
            <a:ext cx="379095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4FE2149-7587-49C7-8AB3-97E97DE06CF8}"/>
              </a:ext>
            </a:extLst>
          </p:cNvPr>
          <p:cNvSpPr txBox="1"/>
          <p:nvPr/>
        </p:nvSpPr>
        <p:spPr>
          <a:xfrm>
            <a:off x="4583017" y="4421510"/>
            <a:ext cx="2548921" cy="1077218"/>
          </a:xfrm>
          <a:prstGeom prst="rect">
            <a:avLst/>
          </a:prstGeom>
          <a:noFill/>
        </p:spPr>
        <p:txBody>
          <a:bodyPr wrap="square" rtlCol="0">
            <a:spAutoFit/>
          </a:bodyPr>
          <a:lstStyle/>
          <a:p>
            <a:r>
              <a:rPr lang="en-US" sz="1600" i="1" dirty="0">
                <a:latin typeface="Montserrat" panose="00000500000000000000" pitchFamily="2" charset="0"/>
              </a:rPr>
              <a:t>Aurora Ricci, 19 years old</a:t>
            </a:r>
          </a:p>
          <a:p>
            <a:r>
              <a:rPr lang="en-US" sz="1600" i="1" u="sng" dirty="0">
                <a:latin typeface="Montserrat" panose="00000500000000000000" pitchFamily="2" charset="0"/>
              </a:rPr>
              <a:t>First enrolled student</a:t>
            </a:r>
            <a:r>
              <a:rPr lang="en-US" sz="1600" i="1" dirty="0">
                <a:latin typeface="Montserrat" panose="00000500000000000000" pitchFamily="2" charset="0"/>
              </a:rPr>
              <a:t>, born in Rome</a:t>
            </a:r>
          </a:p>
        </p:txBody>
      </p:sp>
      <p:sp>
        <p:nvSpPr>
          <p:cNvPr id="41" name="Freccia circolare a sinistra 40">
            <a:extLst>
              <a:ext uri="{FF2B5EF4-FFF2-40B4-BE49-F238E27FC236}">
                <a16:creationId xmlns:a16="http://schemas.microsoft.com/office/drawing/2014/main" id="{F27A1B44-FA09-4E15-A8DD-43FFFB0CBA7B}"/>
              </a:ext>
            </a:extLst>
          </p:cNvPr>
          <p:cNvSpPr/>
          <p:nvPr/>
        </p:nvSpPr>
        <p:spPr>
          <a:xfrm>
            <a:off x="7274358" y="4139457"/>
            <a:ext cx="246785" cy="923330"/>
          </a:xfrm>
          <a:prstGeom prst="curvedLeftArrow">
            <a:avLst>
              <a:gd name="adj1" fmla="val 50000"/>
              <a:gd name="adj2" fmla="val 8112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asellaDiTesto 41">
            <a:extLst>
              <a:ext uri="{FF2B5EF4-FFF2-40B4-BE49-F238E27FC236}">
                <a16:creationId xmlns:a16="http://schemas.microsoft.com/office/drawing/2014/main" id="{03D5F82F-6B27-4932-9792-7A4E8AAFD02A}"/>
              </a:ext>
            </a:extLst>
          </p:cNvPr>
          <p:cNvSpPr txBox="1"/>
          <p:nvPr/>
        </p:nvSpPr>
        <p:spPr>
          <a:xfrm>
            <a:off x="8067906" y="907018"/>
            <a:ext cx="3790950" cy="369332"/>
          </a:xfrm>
          <a:prstGeom prst="rect">
            <a:avLst/>
          </a:prstGeom>
          <a:noFill/>
        </p:spPr>
        <p:txBody>
          <a:bodyPr wrap="square" rtlCol="0">
            <a:spAutoFit/>
          </a:bodyPr>
          <a:lstStyle/>
          <a:p>
            <a:r>
              <a:rPr lang="en-US" b="1" dirty="0">
                <a:solidFill>
                  <a:schemeClr val="accent1">
                    <a:lumMod val="75000"/>
                  </a:schemeClr>
                </a:solidFill>
                <a:latin typeface="Montserrat Light" panose="00000400000000000000" pitchFamily="2" charset="0"/>
              </a:rPr>
              <a:t>Scenario:</a:t>
            </a:r>
          </a:p>
        </p:txBody>
      </p:sp>
      <p:grpSp>
        <p:nvGrpSpPr>
          <p:cNvPr id="17" name="Gruppo 16">
            <a:extLst>
              <a:ext uri="{FF2B5EF4-FFF2-40B4-BE49-F238E27FC236}">
                <a16:creationId xmlns:a16="http://schemas.microsoft.com/office/drawing/2014/main" id="{522E2F7B-8020-4ED4-B842-72B4F64F481B}"/>
              </a:ext>
            </a:extLst>
          </p:cNvPr>
          <p:cNvGrpSpPr/>
          <p:nvPr/>
        </p:nvGrpSpPr>
        <p:grpSpPr>
          <a:xfrm>
            <a:off x="-52960" y="6047754"/>
            <a:ext cx="12192000" cy="818970"/>
            <a:chOff x="0" y="6047754"/>
            <a:chExt cx="12192000" cy="818970"/>
          </a:xfrm>
        </p:grpSpPr>
        <p:sp>
          <p:nvSpPr>
            <p:cNvPr id="19" name="Segnaposto contenuto 2">
              <a:extLst>
                <a:ext uri="{FF2B5EF4-FFF2-40B4-BE49-F238E27FC236}">
                  <a16:creationId xmlns:a16="http://schemas.microsoft.com/office/drawing/2014/main" id="{4DA050DD-56B9-4667-B6EA-F0AB15103554}"/>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20" name="Rettangolo con angoli arrotondati 19">
              <a:extLst>
                <a:ext uri="{FF2B5EF4-FFF2-40B4-BE49-F238E27FC236}">
                  <a16:creationId xmlns:a16="http://schemas.microsoft.com/office/drawing/2014/main" id="{F6C30E9E-AA3B-4765-8B4D-E6274CDDB4DF}"/>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75047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16783FE0-5460-4DCD-A784-ED5AE5B4CC0C}"/>
              </a:ext>
            </a:extLst>
          </p:cNvPr>
          <p:cNvSpPr>
            <a:spLocks noGrp="1"/>
          </p:cNvSpPr>
          <p:nvPr>
            <p:ph type="title"/>
          </p:nvPr>
        </p:nvSpPr>
        <p:spPr>
          <a:xfrm>
            <a:off x="333144" y="100542"/>
            <a:ext cx="3467099" cy="1175808"/>
          </a:xfrm>
        </p:spPr>
        <p:txBody>
          <a:bodyPr>
            <a:normAutofit/>
          </a:bodyPr>
          <a:lstStyle/>
          <a:p>
            <a:r>
              <a:rPr lang="en-US" b="1" i="1" dirty="0">
                <a:solidFill>
                  <a:schemeClr val="accent1">
                    <a:lumMod val="75000"/>
                  </a:schemeClr>
                </a:solidFill>
                <a:latin typeface="Montserrat Light" panose="00000400000000000000" pitchFamily="2" charset="0"/>
              </a:rPr>
              <a:t>Persona #2</a:t>
            </a:r>
          </a:p>
        </p:txBody>
      </p:sp>
      <p:sp>
        <p:nvSpPr>
          <p:cNvPr id="15" name="Content Placeholder 14">
            <a:extLst>
              <a:ext uri="{FF2B5EF4-FFF2-40B4-BE49-F238E27FC236}">
                <a16:creationId xmlns:a16="http://schemas.microsoft.com/office/drawing/2014/main" id="{A89A422B-DE2A-4148-B885-DAE899148AA6}"/>
              </a:ext>
            </a:extLst>
          </p:cNvPr>
          <p:cNvSpPr>
            <a:spLocks noGrp="1"/>
          </p:cNvSpPr>
          <p:nvPr>
            <p:ph idx="1"/>
          </p:nvPr>
        </p:nvSpPr>
        <p:spPr>
          <a:xfrm>
            <a:off x="183790" y="1588815"/>
            <a:ext cx="4086224" cy="3371304"/>
          </a:xfrm>
        </p:spPr>
        <p:txBody>
          <a:bodyPr>
            <a:normAutofit fontScale="85000" lnSpcReduction="10000"/>
          </a:bodyPr>
          <a:lstStyle/>
          <a:p>
            <a:pPr marL="0" indent="0">
              <a:lnSpc>
                <a:spcPct val="150000"/>
              </a:lnSpc>
              <a:buNone/>
            </a:pPr>
            <a:r>
              <a:rPr lang="en-US" sz="2000" b="0" i="0" u="none" strike="noStrike" dirty="0">
                <a:solidFill>
                  <a:srgbClr val="000000"/>
                </a:solidFill>
                <a:effectLst/>
                <a:latin typeface="Montserrat" panose="00000500000000000000" pitchFamily="2" charset="0"/>
              </a:rPr>
              <a:t>Francesca lives in Rome where she shares an apartment with her friend. She is currently attending the last year of Engineering in Computer Science at Sapienza. In her free time, she likes to listen to music and some books.</a:t>
            </a:r>
            <a:endParaRPr lang="en-US" sz="2000" dirty="0">
              <a:latin typeface="Montserrat" panose="00000500000000000000" pitchFamily="2" charset="0"/>
            </a:endParaRPr>
          </a:p>
        </p:txBody>
      </p:sp>
      <p:sp>
        <p:nvSpPr>
          <p:cNvPr id="27" name="CasellaDiTesto 26">
            <a:extLst>
              <a:ext uri="{FF2B5EF4-FFF2-40B4-BE49-F238E27FC236}">
                <a16:creationId xmlns:a16="http://schemas.microsoft.com/office/drawing/2014/main" id="{1482AB8C-40DD-4A5F-8DB5-5483485F826A}"/>
              </a:ext>
            </a:extLst>
          </p:cNvPr>
          <p:cNvSpPr txBox="1"/>
          <p:nvPr/>
        </p:nvSpPr>
        <p:spPr>
          <a:xfrm>
            <a:off x="7805981" y="1114757"/>
            <a:ext cx="4179165" cy="5221301"/>
          </a:xfrm>
          <a:prstGeom prst="rect">
            <a:avLst/>
          </a:prstGeom>
          <a:noFill/>
        </p:spPr>
        <p:txBody>
          <a:bodyPr wrap="square">
            <a:spAutoFit/>
          </a:bodyPr>
          <a:lstStyle/>
          <a:p>
            <a:pPr>
              <a:lnSpc>
                <a:spcPct val="150000"/>
              </a:lnSpc>
            </a:pPr>
            <a:r>
              <a:rPr lang="en-US" sz="1600" b="0" i="0" u="none" strike="noStrike" dirty="0">
                <a:solidFill>
                  <a:srgbClr val="000000"/>
                </a:solidFill>
                <a:effectLst/>
                <a:latin typeface="Montserrat" panose="00000500000000000000" pitchFamily="2" charset="0"/>
              </a:rPr>
              <a:t>It’s July and Francesca has passed the last exam of her degree. She began to think about the thesis. She would like to do a project on a topic that may be useful for a future job. She talks with some professors to know the possible projects that can do but she is not sure which of them is a good supervisor that guides her during the various phases of the project. She is going to ask for opinions and advice from her colleagues. So, she writes on a “telegram” group and hopes that someone will eventually respond.</a:t>
            </a:r>
            <a:endParaRPr lang="en-US" sz="1200" dirty="0">
              <a:latin typeface="Montserrat" panose="00000500000000000000" pitchFamily="2" charset="0"/>
            </a:endParaRPr>
          </a:p>
        </p:txBody>
      </p:sp>
      <p:cxnSp>
        <p:nvCxnSpPr>
          <p:cNvPr id="30" name="Connettore diritto 29">
            <a:extLst>
              <a:ext uri="{FF2B5EF4-FFF2-40B4-BE49-F238E27FC236}">
                <a16:creationId xmlns:a16="http://schemas.microsoft.com/office/drawing/2014/main" id="{8DB50D75-AA52-4DE6-9D2A-5C6379531B38}"/>
              </a:ext>
            </a:extLst>
          </p:cNvPr>
          <p:cNvCxnSpPr/>
          <p:nvPr/>
        </p:nvCxnSpPr>
        <p:spPr>
          <a:xfrm>
            <a:off x="8000089" y="1076325"/>
            <a:ext cx="379095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4FE2149-7587-49C7-8AB3-97E97DE06CF8}"/>
              </a:ext>
            </a:extLst>
          </p:cNvPr>
          <p:cNvSpPr txBox="1"/>
          <p:nvPr/>
        </p:nvSpPr>
        <p:spPr>
          <a:xfrm>
            <a:off x="4583017" y="4421510"/>
            <a:ext cx="2548921" cy="1077218"/>
          </a:xfrm>
          <a:prstGeom prst="rect">
            <a:avLst/>
          </a:prstGeom>
          <a:noFill/>
        </p:spPr>
        <p:txBody>
          <a:bodyPr wrap="square" rtlCol="0">
            <a:spAutoFit/>
          </a:bodyPr>
          <a:lstStyle/>
          <a:p>
            <a:r>
              <a:rPr lang="en-US" sz="1600" i="1" dirty="0">
                <a:latin typeface="Montserrat" panose="00000500000000000000" pitchFamily="2" charset="0"/>
              </a:rPr>
              <a:t>Francesca de Paolis, 25 years old</a:t>
            </a:r>
          </a:p>
          <a:p>
            <a:r>
              <a:rPr lang="en-US" sz="1600" i="1" u="sng" dirty="0">
                <a:latin typeface="Montserrat" panose="00000500000000000000" pitchFamily="2" charset="0"/>
              </a:rPr>
              <a:t>Graduating student</a:t>
            </a:r>
            <a:r>
              <a:rPr lang="en-US" sz="1600" i="1" dirty="0">
                <a:latin typeface="Montserrat" panose="00000500000000000000" pitchFamily="2" charset="0"/>
              </a:rPr>
              <a:t>, born in Frosinone</a:t>
            </a:r>
          </a:p>
        </p:txBody>
      </p:sp>
      <p:sp>
        <p:nvSpPr>
          <p:cNvPr id="41" name="Freccia circolare a sinistra 40">
            <a:extLst>
              <a:ext uri="{FF2B5EF4-FFF2-40B4-BE49-F238E27FC236}">
                <a16:creationId xmlns:a16="http://schemas.microsoft.com/office/drawing/2014/main" id="{F27A1B44-FA09-4E15-A8DD-43FFFB0CBA7B}"/>
              </a:ext>
            </a:extLst>
          </p:cNvPr>
          <p:cNvSpPr/>
          <p:nvPr/>
        </p:nvSpPr>
        <p:spPr>
          <a:xfrm>
            <a:off x="7274358" y="4139457"/>
            <a:ext cx="246785" cy="923330"/>
          </a:xfrm>
          <a:prstGeom prst="curvedLeftArrow">
            <a:avLst>
              <a:gd name="adj1" fmla="val 50000"/>
              <a:gd name="adj2" fmla="val 8112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asellaDiTesto 41">
            <a:extLst>
              <a:ext uri="{FF2B5EF4-FFF2-40B4-BE49-F238E27FC236}">
                <a16:creationId xmlns:a16="http://schemas.microsoft.com/office/drawing/2014/main" id="{03D5F82F-6B27-4932-9792-7A4E8AAFD02A}"/>
              </a:ext>
            </a:extLst>
          </p:cNvPr>
          <p:cNvSpPr txBox="1"/>
          <p:nvPr/>
        </p:nvSpPr>
        <p:spPr>
          <a:xfrm>
            <a:off x="8067906" y="525904"/>
            <a:ext cx="3790950" cy="369332"/>
          </a:xfrm>
          <a:prstGeom prst="rect">
            <a:avLst/>
          </a:prstGeom>
          <a:noFill/>
        </p:spPr>
        <p:txBody>
          <a:bodyPr wrap="square" rtlCol="0">
            <a:spAutoFit/>
          </a:bodyPr>
          <a:lstStyle/>
          <a:p>
            <a:r>
              <a:rPr lang="en-US" b="1" dirty="0">
                <a:solidFill>
                  <a:schemeClr val="accent1">
                    <a:lumMod val="75000"/>
                  </a:schemeClr>
                </a:solidFill>
                <a:latin typeface="Montserrat Light" panose="00000400000000000000" pitchFamily="2" charset="0"/>
              </a:rPr>
              <a:t>Scenario:</a:t>
            </a:r>
          </a:p>
        </p:txBody>
      </p:sp>
      <p:pic>
        <p:nvPicPr>
          <p:cNvPr id="12" name="Immagine 11" descr="Immagine che contiene persona, portatile&#10;&#10;Descrizione generata automaticamente">
            <a:extLst>
              <a:ext uri="{FF2B5EF4-FFF2-40B4-BE49-F238E27FC236}">
                <a16:creationId xmlns:a16="http://schemas.microsoft.com/office/drawing/2014/main" id="{4F6825A6-5433-4FFE-A969-F6EF46CBA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563" y="501606"/>
            <a:ext cx="2747602" cy="3493878"/>
          </a:xfrm>
          <a:prstGeom prst="rect">
            <a:avLst/>
          </a:prstGeom>
        </p:spPr>
      </p:pic>
      <p:grpSp>
        <p:nvGrpSpPr>
          <p:cNvPr id="19" name="Gruppo 18">
            <a:extLst>
              <a:ext uri="{FF2B5EF4-FFF2-40B4-BE49-F238E27FC236}">
                <a16:creationId xmlns:a16="http://schemas.microsoft.com/office/drawing/2014/main" id="{39032A25-AF9F-4BB5-A234-4484F647DED9}"/>
              </a:ext>
            </a:extLst>
          </p:cNvPr>
          <p:cNvGrpSpPr/>
          <p:nvPr/>
        </p:nvGrpSpPr>
        <p:grpSpPr>
          <a:xfrm>
            <a:off x="-52960" y="6047754"/>
            <a:ext cx="12192000" cy="818970"/>
            <a:chOff x="0" y="6047754"/>
            <a:chExt cx="12192000" cy="818970"/>
          </a:xfrm>
        </p:grpSpPr>
        <p:sp>
          <p:nvSpPr>
            <p:cNvPr id="20" name="Segnaposto contenuto 2">
              <a:extLst>
                <a:ext uri="{FF2B5EF4-FFF2-40B4-BE49-F238E27FC236}">
                  <a16:creationId xmlns:a16="http://schemas.microsoft.com/office/drawing/2014/main" id="{64C3F1E4-2A72-42DC-9889-AEAAC04A7983}"/>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21" name="Rettangolo con angoli arrotondati 20">
              <a:extLst>
                <a:ext uri="{FF2B5EF4-FFF2-40B4-BE49-F238E27FC236}">
                  <a16:creationId xmlns:a16="http://schemas.microsoft.com/office/drawing/2014/main" id="{4D1A9F6C-8E1E-4FA0-ABE2-FD5D6CEB7085}"/>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22870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16783FE0-5460-4DCD-A784-ED5AE5B4CC0C}"/>
              </a:ext>
            </a:extLst>
          </p:cNvPr>
          <p:cNvSpPr>
            <a:spLocks noGrp="1"/>
          </p:cNvSpPr>
          <p:nvPr>
            <p:ph type="title"/>
          </p:nvPr>
        </p:nvSpPr>
        <p:spPr>
          <a:xfrm>
            <a:off x="333144" y="100542"/>
            <a:ext cx="3467099" cy="1175808"/>
          </a:xfrm>
        </p:spPr>
        <p:txBody>
          <a:bodyPr>
            <a:normAutofit/>
          </a:bodyPr>
          <a:lstStyle/>
          <a:p>
            <a:r>
              <a:rPr lang="en-US" b="1" i="1" dirty="0">
                <a:solidFill>
                  <a:schemeClr val="accent1">
                    <a:lumMod val="75000"/>
                  </a:schemeClr>
                </a:solidFill>
                <a:latin typeface="Montserrat Light" panose="00000400000000000000" pitchFamily="2" charset="0"/>
              </a:rPr>
              <a:t>Persona #3</a:t>
            </a:r>
          </a:p>
        </p:txBody>
      </p:sp>
      <p:sp>
        <p:nvSpPr>
          <p:cNvPr id="15" name="Content Placeholder 14">
            <a:extLst>
              <a:ext uri="{FF2B5EF4-FFF2-40B4-BE49-F238E27FC236}">
                <a16:creationId xmlns:a16="http://schemas.microsoft.com/office/drawing/2014/main" id="{A89A422B-DE2A-4148-B885-DAE899148AA6}"/>
              </a:ext>
            </a:extLst>
          </p:cNvPr>
          <p:cNvSpPr>
            <a:spLocks noGrp="1"/>
          </p:cNvSpPr>
          <p:nvPr>
            <p:ph idx="1"/>
          </p:nvPr>
        </p:nvSpPr>
        <p:spPr>
          <a:xfrm>
            <a:off x="183790" y="1607967"/>
            <a:ext cx="4086224" cy="3890761"/>
          </a:xfrm>
        </p:spPr>
        <p:txBody>
          <a:bodyPr>
            <a:normAutofit/>
          </a:bodyPr>
          <a:lstStyle/>
          <a:p>
            <a:pPr marL="0" indent="0">
              <a:lnSpc>
                <a:spcPct val="150000"/>
              </a:lnSpc>
              <a:buNone/>
            </a:pPr>
            <a:r>
              <a:rPr lang="en-US" sz="1600" b="0" i="0" u="none" strike="noStrike" dirty="0">
                <a:solidFill>
                  <a:srgbClr val="000000"/>
                </a:solidFill>
                <a:effectLst/>
                <a:latin typeface="Montserrat" panose="00000500000000000000" pitchFamily="2" charset="0"/>
              </a:rPr>
              <a:t>Giuseppe is attending the first year of the master in Engineering in computer science. It was so exciting to begin a new experience after his bachelor and a couple of years in a software house. He is married and before having a child, he wants to specialize his knowledge of computer science to reach a good position in his career.</a:t>
            </a:r>
            <a:endParaRPr lang="en-US" sz="1600" dirty="0">
              <a:latin typeface="Montserrat" panose="00000500000000000000" pitchFamily="2" charset="0"/>
            </a:endParaRPr>
          </a:p>
        </p:txBody>
      </p:sp>
      <p:sp>
        <p:nvSpPr>
          <p:cNvPr id="27" name="CasellaDiTesto 26">
            <a:extLst>
              <a:ext uri="{FF2B5EF4-FFF2-40B4-BE49-F238E27FC236}">
                <a16:creationId xmlns:a16="http://schemas.microsoft.com/office/drawing/2014/main" id="{1482AB8C-40DD-4A5F-8DB5-5483485F826A}"/>
              </a:ext>
            </a:extLst>
          </p:cNvPr>
          <p:cNvSpPr txBox="1"/>
          <p:nvPr/>
        </p:nvSpPr>
        <p:spPr>
          <a:xfrm>
            <a:off x="7673445" y="999071"/>
            <a:ext cx="4202230" cy="4859857"/>
          </a:xfrm>
          <a:prstGeom prst="rect">
            <a:avLst/>
          </a:prstGeom>
          <a:noFill/>
        </p:spPr>
        <p:txBody>
          <a:bodyPr wrap="square">
            <a:spAutoFit/>
          </a:bodyPr>
          <a:lstStyle/>
          <a:p>
            <a:pPr>
              <a:lnSpc>
                <a:spcPct val="150000"/>
              </a:lnSpc>
            </a:pPr>
            <a:r>
              <a:rPr lang="en-US" sz="1300" b="0" i="0" u="none" strike="noStrike" dirty="0">
                <a:solidFill>
                  <a:srgbClr val="000000"/>
                </a:solidFill>
                <a:effectLst/>
                <a:latin typeface="Montserrat" panose="00000500000000000000" pitchFamily="2" charset="0"/>
              </a:rPr>
              <a:t>It’s February first, one week since the lectures begin, and Giuseppe has lost the presentation of a course that he was interested in. Due to the pandemic and the new university he has no friends that can pass to him some information. He is so frustrated because he wants to have a good knowledge of the major part of the courses, but his job holds him back. However he is not a compliant type, and therefore he is trying to get in touch with some students through the different social networks. Speaking with one of them he discovered that there is a telegram channel of the master course and here he is finding many people who can answer his questions. Although he prefers to try things on his skin rather than hear them.</a:t>
            </a:r>
            <a:endParaRPr lang="en-US" sz="1300" dirty="0">
              <a:latin typeface="Montserrat" panose="00000500000000000000" pitchFamily="2" charset="0"/>
            </a:endParaRPr>
          </a:p>
        </p:txBody>
      </p:sp>
      <p:cxnSp>
        <p:nvCxnSpPr>
          <p:cNvPr id="30" name="Connettore diritto 29">
            <a:extLst>
              <a:ext uri="{FF2B5EF4-FFF2-40B4-BE49-F238E27FC236}">
                <a16:creationId xmlns:a16="http://schemas.microsoft.com/office/drawing/2014/main" id="{8DB50D75-AA52-4DE6-9D2A-5C6379531B38}"/>
              </a:ext>
            </a:extLst>
          </p:cNvPr>
          <p:cNvCxnSpPr/>
          <p:nvPr/>
        </p:nvCxnSpPr>
        <p:spPr>
          <a:xfrm>
            <a:off x="7857213" y="809625"/>
            <a:ext cx="379095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4FE2149-7587-49C7-8AB3-97E97DE06CF8}"/>
              </a:ext>
            </a:extLst>
          </p:cNvPr>
          <p:cNvSpPr txBox="1"/>
          <p:nvPr/>
        </p:nvSpPr>
        <p:spPr>
          <a:xfrm>
            <a:off x="4583017" y="4421510"/>
            <a:ext cx="2548921" cy="1077218"/>
          </a:xfrm>
          <a:prstGeom prst="rect">
            <a:avLst/>
          </a:prstGeom>
          <a:noFill/>
        </p:spPr>
        <p:txBody>
          <a:bodyPr wrap="square" rtlCol="0">
            <a:spAutoFit/>
          </a:bodyPr>
          <a:lstStyle/>
          <a:p>
            <a:r>
              <a:rPr lang="en-US" sz="1600" i="1" dirty="0">
                <a:latin typeface="Montserrat" panose="00000500000000000000" pitchFamily="2" charset="0"/>
              </a:rPr>
              <a:t>Giuseppe </a:t>
            </a:r>
            <a:r>
              <a:rPr lang="en-US" sz="1600" i="1" dirty="0" err="1">
                <a:latin typeface="Montserrat" panose="00000500000000000000" pitchFamily="2" charset="0"/>
              </a:rPr>
              <a:t>Steppo</a:t>
            </a:r>
            <a:r>
              <a:rPr lang="en-US" sz="1600" i="1" dirty="0">
                <a:latin typeface="Montserrat" panose="00000500000000000000" pitchFamily="2" charset="0"/>
              </a:rPr>
              <a:t>, 27 years old</a:t>
            </a:r>
          </a:p>
          <a:p>
            <a:r>
              <a:rPr lang="en-US" sz="1600" i="1" u="sng" dirty="0">
                <a:latin typeface="Montserrat" panose="00000500000000000000" pitchFamily="2" charset="0"/>
              </a:rPr>
              <a:t>Part-time student</a:t>
            </a:r>
            <a:r>
              <a:rPr lang="en-US" sz="1600" i="1" dirty="0">
                <a:latin typeface="Montserrat" panose="00000500000000000000" pitchFamily="2" charset="0"/>
              </a:rPr>
              <a:t>, born in Rome</a:t>
            </a:r>
          </a:p>
        </p:txBody>
      </p:sp>
      <p:sp>
        <p:nvSpPr>
          <p:cNvPr id="41" name="Freccia circolare a sinistra 40">
            <a:extLst>
              <a:ext uri="{FF2B5EF4-FFF2-40B4-BE49-F238E27FC236}">
                <a16:creationId xmlns:a16="http://schemas.microsoft.com/office/drawing/2014/main" id="{F27A1B44-FA09-4E15-A8DD-43FFFB0CBA7B}"/>
              </a:ext>
            </a:extLst>
          </p:cNvPr>
          <p:cNvSpPr/>
          <p:nvPr/>
        </p:nvSpPr>
        <p:spPr>
          <a:xfrm>
            <a:off x="7274358" y="4139457"/>
            <a:ext cx="246785" cy="923330"/>
          </a:xfrm>
          <a:prstGeom prst="curvedLeftArrow">
            <a:avLst>
              <a:gd name="adj1" fmla="val 50000"/>
              <a:gd name="adj2" fmla="val 8112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asellaDiTesto 41">
            <a:extLst>
              <a:ext uri="{FF2B5EF4-FFF2-40B4-BE49-F238E27FC236}">
                <a16:creationId xmlns:a16="http://schemas.microsoft.com/office/drawing/2014/main" id="{03D5F82F-6B27-4932-9792-7A4E8AAFD02A}"/>
              </a:ext>
            </a:extLst>
          </p:cNvPr>
          <p:cNvSpPr txBox="1"/>
          <p:nvPr/>
        </p:nvSpPr>
        <p:spPr>
          <a:xfrm>
            <a:off x="7879085" y="358259"/>
            <a:ext cx="3790950" cy="369332"/>
          </a:xfrm>
          <a:prstGeom prst="rect">
            <a:avLst/>
          </a:prstGeom>
          <a:noFill/>
        </p:spPr>
        <p:txBody>
          <a:bodyPr wrap="square" rtlCol="0">
            <a:spAutoFit/>
          </a:bodyPr>
          <a:lstStyle/>
          <a:p>
            <a:r>
              <a:rPr lang="en-US" b="1" dirty="0">
                <a:solidFill>
                  <a:schemeClr val="accent1">
                    <a:lumMod val="75000"/>
                  </a:schemeClr>
                </a:solidFill>
                <a:latin typeface="Montserrat Light" panose="00000400000000000000" pitchFamily="2" charset="0"/>
              </a:rPr>
              <a:t>Scenario:</a:t>
            </a:r>
          </a:p>
        </p:txBody>
      </p:sp>
      <p:pic>
        <p:nvPicPr>
          <p:cNvPr id="6" name="Immagine 5" descr="Immagine che contiene persona, parete, uomo, interni&#10;&#10;Descrizione generata automaticamente">
            <a:extLst>
              <a:ext uri="{FF2B5EF4-FFF2-40B4-BE49-F238E27FC236}">
                <a16:creationId xmlns:a16="http://schemas.microsoft.com/office/drawing/2014/main" id="{67574454-B41F-4F98-B590-B3D4BBBE0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097" y="248696"/>
            <a:ext cx="2593841" cy="3890761"/>
          </a:xfrm>
          <a:prstGeom prst="rect">
            <a:avLst/>
          </a:prstGeom>
        </p:spPr>
      </p:pic>
      <p:grpSp>
        <p:nvGrpSpPr>
          <p:cNvPr id="17" name="Gruppo 16">
            <a:extLst>
              <a:ext uri="{FF2B5EF4-FFF2-40B4-BE49-F238E27FC236}">
                <a16:creationId xmlns:a16="http://schemas.microsoft.com/office/drawing/2014/main" id="{2B4BECF9-97E2-4CE5-8DF9-F7449E83A2B1}"/>
              </a:ext>
            </a:extLst>
          </p:cNvPr>
          <p:cNvGrpSpPr/>
          <p:nvPr/>
        </p:nvGrpSpPr>
        <p:grpSpPr>
          <a:xfrm>
            <a:off x="-52960" y="6047754"/>
            <a:ext cx="12192000" cy="818970"/>
            <a:chOff x="0" y="6047754"/>
            <a:chExt cx="12192000" cy="818970"/>
          </a:xfrm>
        </p:grpSpPr>
        <p:sp>
          <p:nvSpPr>
            <p:cNvPr id="19" name="Segnaposto contenuto 2">
              <a:extLst>
                <a:ext uri="{FF2B5EF4-FFF2-40B4-BE49-F238E27FC236}">
                  <a16:creationId xmlns:a16="http://schemas.microsoft.com/office/drawing/2014/main" id="{C4ECA0E6-F91B-42E0-A64B-76E1FDB2E2A1}"/>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20" name="Rettangolo con angoli arrotondati 19">
              <a:extLst>
                <a:ext uri="{FF2B5EF4-FFF2-40B4-BE49-F238E27FC236}">
                  <a16:creationId xmlns:a16="http://schemas.microsoft.com/office/drawing/2014/main" id="{A1292B62-F464-44DC-BEBD-92331C3BCB8E}"/>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4099628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CCDFB-455F-497B-A31F-9934DA233990}"/>
              </a:ext>
            </a:extLst>
          </p:cNvPr>
          <p:cNvSpPr>
            <a:spLocks noGrp="1"/>
          </p:cNvSpPr>
          <p:nvPr>
            <p:ph type="title"/>
          </p:nvPr>
        </p:nvSpPr>
        <p:spPr>
          <a:xfrm>
            <a:off x="542925" y="222983"/>
            <a:ext cx="10515600" cy="1325563"/>
          </a:xfrm>
        </p:spPr>
        <p:txBody>
          <a:bodyPr/>
          <a:lstStyle/>
          <a:p>
            <a:r>
              <a:rPr lang="en-US" b="1" i="1" dirty="0">
                <a:solidFill>
                  <a:schemeClr val="accent1">
                    <a:lumMod val="75000"/>
                  </a:schemeClr>
                </a:solidFill>
                <a:latin typeface="Montserrat Light" panose="00000400000000000000" pitchFamily="2" charset="0"/>
              </a:rPr>
              <a:t>Questionnaire</a:t>
            </a:r>
          </a:p>
        </p:txBody>
      </p:sp>
      <p:sp>
        <p:nvSpPr>
          <p:cNvPr id="3" name="Segnaposto contenuto 2">
            <a:extLst>
              <a:ext uri="{FF2B5EF4-FFF2-40B4-BE49-F238E27FC236}">
                <a16:creationId xmlns:a16="http://schemas.microsoft.com/office/drawing/2014/main" id="{4E11B944-4382-4FF6-9C81-0C7765E50210}"/>
              </a:ext>
            </a:extLst>
          </p:cNvPr>
          <p:cNvSpPr>
            <a:spLocks noGrp="1"/>
          </p:cNvSpPr>
          <p:nvPr>
            <p:ph idx="1"/>
          </p:nvPr>
        </p:nvSpPr>
        <p:spPr>
          <a:xfrm>
            <a:off x="542925" y="1490663"/>
            <a:ext cx="10515600" cy="1325563"/>
          </a:xfrm>
        </p:spPr>
        <p:txBody>
          <a:bodyPr>
            <a:normAutofit/>
          </a:bodyPr>
          <a:lstStyle/>
          <a:p>
            <a:pPr marL="0" indent="0">
              <a:lnSpc>
                <a:spcPct val="150000"/>
              </a:lnSpc>
              <a:buNone/>
            </a:pPr>
            <a:r>
              <a:rPr lang="en-US" sz="1600" dirty="0">
                <a:latin typeface="Montserrat" panose="00000500000000000000" pitchFamily="2" charset="0"/>
              </a:rPr>
              <a:t>Before starting the design  and the development of the app, we proposed a questionnaire to acquire as much as possible information in order to completely respect the UCD pattern:</a:t>
            </a:r>
          </a:p>
        </p:txBody>
      </p:sp>
      <p:pic>
        <p:nvPicPr>
          <p:cNvPr id="5" name="Immagine 4">
            <a:extLst>
              <a:ext uri="{FF2B5EF4-FFF2-40B4-BE49-F238E27FC236}">
                <a16:creationId xmlns:a16="http://schemas.microsoft.com/office/drawing/2014/main" id="{5EF7D3A9-39DB-48FA-ABCE-A766ED52D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79" y="451324"/>
            <a:ext cx="923621" cy="923621"/>
          </a:xfrm>
          <a:prstGeom prst="rect">
            <a:avLst/>
          </a:prstGeom>
        </p:spPr>
      </p:pic>
      <p:pic>
        <p:nvPicPr>
          <p:cNvPr id="7" name="Immagine 6">
            <a:extLst>
              <a:ext uri="{FF2B5EF4-FFF2-40B4-BE49-F238E27FC236}">
                <a16:creationId xmlns:a16="http://schemas.microsoft.com/office/drawing/2014/main" id="{DF6B7D1C-291D-49DD-94E6-47745B86F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2816226"/>
            <a:ext cx="5197855" cy="2803692"/>
          </a:xfrm>
          <a:prstGeom prst="rect">
            <a:avLst/>
          </a:prstGeom>
        </p:spPr>
      </p:pic>
      <p:pic>
        <p:nvPicPr>
          <p:cNvPr id="9" name="Immagine 8">
            <a:extLst>
              <a:ext uri="{FF2B5EF4-FFF2-40B4-BE49-F238E27FC236}">
                <a16:creationId xmlns:a16="http://schemas.microsoft.com/office/drawing/2014/main" id="{F83D0229-471B-4475-9DE1-49988F603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853" y="2905185"/>
            <a:ext cx="5375103" cy="2952942"/>
          </a:xfrm>
          <a:prstGeom prst="rect">
            <a:avLst/>
          </a:prstGeom>
        </p:spPr>
      </p:pic>
      <p:cxnSp>
        <p:nvCxnSpPr>
          <p:cNvPr id="15" name="Connettore diritto 14">
            <a:extLst>
              <a:ext uri="{FF2B5EF4-FFF2-40B4-BE49-F238E27FC236}">
                <a16:creationId xmlns:a16="http://schemas.microsoft.com/office/drawing/2014/main" id="{9C605523-1D48-4D9A-AD6F-78B51AF98064}"/>
              </a:ext>
            </a:extLst>
          </p:cNvPr>
          <p:cNvCxnSpPr>
            <a:cxnSpLocks/>
          </p:cNvCxnSpPr>
          <p:nvPr/>
        </p:nvCxnSpPr>
        <p:spPr>
          <a:xfrm>
            <a:off x="5934075" y="2905185"/>
            <a:ext cx="0" cy="306705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A7B399A0-1B9A-4D77-BC43-6784A789D0F6}"/>
              </a:ext>
            </a:extLst>
          </p:cNvPr>
          <p:cNvGrpSpPr/>
          <p:nvPr/>
        </p:nvGrpSpPr>
        <p:grpSpPr>
          <a:xfrm>
            <a:off x="-52960" y="6047754"/>
            <a:ext cx="12192000" cy="818970"/>
            <a:chOff x="0" y="6047754"/>
            <a:chExt cx="12192000" cy="818970"/>
          </a:xfrm>
        </p:grpSpPr>
        <p:sp>
          <p:nvSpPr>
            <p:cNvPr id="13" name="Segnaposto contenuto 2">
              <a:extLst>
                <a:ext uri="{FF2B5EF4-FFF2-40B4-BE49-F238E27FC236}">
                  <a16:creationId xmlns:a16="http://schemas.microsoft.com/office/drawing/2014/main" id="{1FF7D2FE-C00B-4539-BC78-27877AF77977}"/>
                </a:ext>
              </a:extLst>
            </p:cNvPr>
            <p:cNvSpPr txBox="1">
              <a:spLocks/>
            </p:cNvSpPr>
            <p:nvPr/>
          </p:nvSpPr>
          <p:spPr>
            <a:xfrm>
              <a:off x="0" y="6047754"/>
              <a:ext cx="12192000" cy="8189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it-IT" sz="4200" b="1" dirty="0">
                  <a:solidFill>
                    <a:schemeClr val="accent1">
                      <a:lumMod val="75000"/>
                    </a:schemeClr>
                  </a:solidFill>
                  <a:latin typeface="Montserrat Light" panose="00000400000000000000" pitchFamily="2" charset="0"/>
                </a:rPr>
                <a:t>Idea</a:t>
              </a:r>
              <a:r>
                <a:rPr lang="it-IT" sz="3200" b="1" i="1" dirty="0">
                  <a:solidFill>
                    <a:schemeClr val="accent1">
                      <a:lumMod val="75000"/>
                    </a:schemeClr>
                  </a:solidFill>
                  <a:latin typeface="Montserrat Light" panose="00000400000000000000" pitchFamily="2" charset="0"/>
                </a:rPr>
                <a:t>  </a:t>
              </a:r>
              <a:r>
                <a:rPr lang="en-US" sz="5500" b="1" i="1" dirty="0">
                  <a:solidFill>
                    <a:schemeClr val="accent1">
                      <a:lumMod val="75000"/>
                    </a:schemeClr>
                  </a:solidFill>
                  <a:latin typeface="Montserrat Light" panose="00000400000000000000" pitchFamily="2" charset="0"/>
                </a:rPr>
                <a:t>Gathering information</a:t>
              </a:r>
              <a:r>
                <a:rPr lang="en-US" sz="3200" b="1" dirty="0">
                  <a:solidFill>
                    <a:schemeClr val="accent1">
                      <a:lumMod val="75000"/>
                    </a:schemeClr>
                  </a:solidFill>
                  <a:latin typeface="Montserrat Light" panose="00000400000000000000" pitchFamily="2" charset="0"/>
                </a:rPr>
                <a:t>   Task &amp; Dialogue Analysis   Expert Evaluation   User Evaluation</a:t>
              </a:r>
              <a:endParaRPr lang="en-US" sz="1800" dirty="0">
                <a:latin typeface="Montserrat" panose="00000500000000000000" pitchFamily="2" charset="0"/>
              </a:endParaRPr>
            </a:p>
          </p:txBody>
        </p:sp>
        <p:sp>
          <p:nvSpPr>
            <p:cNvPr id="14" name="Rettangolo con angoli arrotondati 13">
              <a:extLst>
                <a:ext uri="{FF2B5EF4-FFF2-40B4-BE49-F238E27FC236}">
                  <a16:creationId xmlns:a16="http://schemas.microsoft.com/office/drawing/2014/main" id="{2C671108-0BB5-43FD-AC3C-74C63B1502FD}"/>
                </a:ext>
              </a:extLst>
            </p:cNvPr>
            <p:cNvSpPr/>
            <p:nvPr/>
          </p:nvSpPr>
          <p:spPr>
            <a:xfrm>
              <a:off x="2324037" y="6703597"/>
              <a:ext cx="760298" cy="70265"/>
            </a:xfrm>
            <a:prstGeom prst="roundRect">
              <a:avLst/>
            </a:prstGeom>
            <a:solidFill>
              <a:srgbClr val="2F55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89978124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7FCA75AE98B747A73C2C311305DF37" ma:contentTypeVersion="2" ma:contentTypeDescription="Create a new document." ma:contentTypeScope="" ma:versionID="502e2587bce8b6ed0b8161a036c1ad5f">
  <xsd:schema xmlns:xsd="http://www.w3.org/2001/XMLSchema" xmlns:xs="http://www.w3.org/2001/XMLSchema" xmlns:p="http://schemas.microsoft.com/office/2006/metadata/properties" xmlns:ns3="645a9e10-3544-4d60-9462-78245a512c7c" targetNamespace="http://schemas.microsoft.com/office/2006/metadata/properties" ma:root="true" ma:fieldsID="13c8cb8a98ed45a93dd7d4c6b76b0bb2" ns3:_="">
    <xsd:import namespace="645a9e10-3544-4d60-9462-78245a512c7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a9e10-3544-4d60-9462-78245a512c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F5D3AA-A39A-41DB-8A33-74389EA9A866}">
  <ds:schemaRefs>
    <ds:schemaRef ds:uri="http://schemas.microsoft.com/office/2006/metadata/properties"/>
    <ds:schemaRef ds:uri="http://schemas.microsoft.com/office/infopath/2007/PartnerControls"/>
    <ds:schemaRef ds:uri="http://purl.org/dc/terms/"/>
    <ds:schemaRef ds:uri="http://schemas.microsoft.com/office/2006/documentManagement/types"/>
    <ds:schemaRef ds:uri="http://purl.org/dc/elements/1.1/"/>
    <ds:schemaRef ds:uri="645a9e10-3544-4d60-9462-78245a512c7c"/>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268E278E-987C-4ECD-AB96-113C6FA433F3}">
  <ds:schemaRefs>
    <ds:schemaRef ds:uri="http://schemas.microsoft.com/sharepoint/v3/contenttype/forms"/>
  </ds:schemaRefs>
</ds:datastoreItem>
</file>

<file path=customXml/itemProps3.xml><?xml version="1.0" encoding="utf-8"?>
<ds:datastoreItem xmlns:ds="http://schemas.openxmlformats.org/officeDocument/2006/customXml" ds:itemID="{958638F0-E4B6-4538-BEA7-B708E2DC4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a9e10-3544-4d60-9462-78245a512c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326</TotalTime>
  <Words>3379</Words>
  <Application>Microsoft Office PowerPoint</Application>
  <PresentationFormat>Widescreen</PresentationFormat>
  <Paragraphs>347</Paragraphs>
  <Slides>40</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40</vt:i4>
      </vt:variant>
    </vt:vector>
  </HeadingPairs>
  <TitlesOfParts>
    <vt:vector size="48" baseType="lpstr">
      <vt:lpstr>Arial</vt:lpstr>
      <vt:lpstr>Calibri</vt:lpstr>
      <vt:lpstr>Calibri Light</vt:lpstr>
      <vt:lpstr>Montserrat</vt:lpstr>
      <vt:lpstr>Montserrat Light</vt:lpstr>
      <vt:lpstr>Roboto</vt:lpstr>
      <vt:lpstr>verdana</vt:lpstr>
      <vt:lpstr>Tema di Office</vt:lpstr>
      <vt:lpstr>Human Computer Interaction Project</vt:lpstr>
      <vt:lpstr>Idea</vt:lpstr>
      <vt:lpstr>What’s the situation without “YOUniversity”?</vt:lpstr>
      <vt:lpstr>Gathering information</vt:lpstr>
      <vt:lpstr>User profile</vt:lpstr>
      <vt:lpstr>Persona #1</vt:lpstr>
      <vt:lpstr>Persona #2</vt:lpstr>
      <vt:lpstr>Persona #3</vt:lpstr>
      <vt:lpstr>Questionnaire</vt:lpstr>
      <vt:lpstr>Questionnaire</vt:lpstr>
      <vt:lpstr>Questionnaire</vt:lpstr>
      <vt:lpstr>Questionnaire</vt:lpstr>
      <vt:lpstr>Questionnaire</vt:lpstr>
      <vt:lpstr>Questionnaire</vt:lpstr>
      <vt:lpstr>Questionnaire</vt:lpstr>
      <vt:lpstr>Task: Accomplish a study plan </vt:lpstr>
      <vt:lpstr>Task: Accomplish a study plan </vt:lpstr>
      <vt:lpstr>Task: Accomplish a study plan </vt:lpstr>
      <vt:lpstr>Task: Accomplish a study plan </vt:lpstr>
      <vt:lpstr>Task: Accomplish a study plan  </vt:lpstr>
      <vt:lpstr>Task: Choose supervisor for the thesis</vt:lpstr>
      <vt:lpstr>Task: Choose supervisor for the thesis</vt:lpstr>
      <vt:lpstr>Task: Fill out OPIS</vt:lpstr>
      <vt:lpstr>Task: Fill out OPIS</vt:lpstr>
      <vt:lpstr>Heuristic Evaluation</vt:lpstr>
      <vt:lpstr>Solution to Heuristics violated</vt:lpstr>
      <vt:lpstr>Solution to Heuristics violated</vt:lpstr>
      <vt:lpstr>Solution to Heuristics violated</vt:lpstr>
      <vt:lpstr>Cognitive Walkthrough</vt:lpstr>
      <vt:lpstr>Cognitive Walkthrough</vt:lpstr>
      <vt:lpstr>Cognitive Walkthrough</vt:lpstr>
      <vt:lpstr>User Evaluation</vt:lpstr>
      <vt:lpstr>User Evaluation Think Aloud + Post Walkthrough</vt:lpstr>
      <vt:lpstr>User Evaluation Think Aloud Results</vt:lpstr>
      <vt:lpstr>User Evaluation Cooperative Evaluation</vt:lpstr>
      <vt:lpstr>User Evaluation Controlled Experiment</vt:lpstr>
      <vt:lpstr>User Evaluation Controlled Experiment</vt:lpstr>
      <vt:lpstr>User Evaluation ANOVA F - test</vt:lpstr>
      <vt:lpstr>User Evaluation ANOVA F - test</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Pulicati</dc:creator>
  <cp:lastModifiedBy>Loris D'Amico</cp:lastModifiedBy>
  <cp:revision>18</cp:revision>
  <dcterms:created xsi:type="dcterms:W3CDTF">2021-07-11T13:56:49Z</dcterms:created>
  <dcterms:modified xsi:type="dcterms:W3CDTF">2021-07-12T15:54:56Z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0x010100867FCA75AE98B747A73C2C311305DF37</vt:lpwstr>
  </property>
</Properties>
</file>